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26" r:id="rId2"/>
    <p:sldId id="327" r:id="rId3"/>
    <p:sldId id="328" r:id="rId4"/>
    <p:sldId id="329" r:id="rId5"/>
    <p:sldId id="330" r:id="rId6"/>
    <p:sldId id="331" r:id="rId7"/>
    <p:sldId id="332" r:id="rId8"/>
    <p:sldId id="333" r:id="rId9"/>
    <p:sldId id="290" r:id="rId10"/>
    <p:sldId id="291" r:id="rId11"/>
    <p:sldId id="260" r:id="rId12"/>
    <p:sldId id="293" r:id="rId13"/>
    <p:sldId id="311" r:id="rId14"/>
    <p:sldId id="292" r:id="rId15"/>
    <p:sldId id="296" r:id="rId16"/>
    <p:sldId id="295" r:id="rId17"/>
    <p:sldId id="294" r:id="rId18"/>
    <p:sldId id="298" r:id="rId19"/>
    <p:sldId id="299" r:id="rId20"/>
    <p:sldId id="300" r:id="rId21"/>
    <p:sldId id="301" r:id="rId22"/>
    <p:sldId id="302" r:id="rId23"/>
    <p:sldId id="303" r:id="rId24"/>
    <p:sldId id="304" r:id="rId25"/>
    <p:sldId id="297" r:id="rId26"/>
    <p:sldId id="309" r:id="rId27"/>
    <p:sldId id="306" r:id="rId28"/>
    <p:sldId id="310" r:id="rId29"/>
    <p:sldId id="307" r:id="rId30"/>
    <p:sldId id="313" r:id="rId31"/>
    <p:sldId id="312" r:id="rId32"/>
    <p:sldId id="315" r:id="rId33"/>
    <p:sldId id="316" r:id="rId34"/>
    <p:sldId id="314" r:id="rId35"/>
    <p:sldId id="317" r:id="rId36"/>
    <p:sldId id="334" r:id="rId37"/>
    <p:sldId id="283" r:id="rId38"/>
    <p:sldId id="321" r:id="rId39"/>
    <p:sldId id="322" r:id="rId40"/>
    <p:sldId id="323" r:id="rId41"/>
    <p:sldId id="325" r:id="rId42"/>
    <p:sldId id="324" r:id="rId43"/>
    <p:sldId id="281" r:id="rId44"/>
    <p:sldId id="320" r:id="rId45"/>
    <p:sldId id="319" r:id="rId46"/>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Alon" id="{CA029F50-EF4A-4A1E-8174-DB2E9803B580}">
          <p14:sldIdLst>
            <p14:sldId id="326"/>
            <p14:sldId id="327"/>
            <p14:sldId id="328"/>
            <p14:sldId id="329"/>
            <p14:sldId id="330"/>
            <p14:sldId id="331"/>
            <p14:sldId id="332"/>
            <p14:sldId id="333"/>
          </p14:sldIdLst>
        </p14:section>
        <p14:section name="Algorithm_1-2a - Sher" id="{13C0708A-F8B6-418E-B5A2-FEC793138FA1}">
          <p14:sldIdLst>
            <p14:sldId id="290"/>
            <p14:sldId id="291"/>
            <p14:sldId id="260"/>
            <p14:sldId id="293"/>
            <p14:sldId id="311"/>
            <p14:sldId id="292"/>
            <p14:sldId id="296"/>
            <p14:sldId id="295"/>
            <p14:sldId id="294"/>
            <p14:sldId id="298"/>
            <p14:sldId id="299"/>
            <p14:sldId id="300"/>
            <p14:sldId id="301"/>
            <p14:sldId id="302"/>
            <p14:sldId id="303"/>
            <p14:sldId id="304"/>
          </p14:sldIdLst>
        </p14:section>
        <p14:section name="Algorithm_2bto4 - Alon" id="{E30A542A-7033-4D19-ABB7-214EACFA65A8}">
          <p14:sldIdLst>
            <p14:sldId id="297"/>
            <p14:sldId id="309"/>
            <p14:sldId id="306"/>
            <p14:sldId id="310"/>
            <p14:sldId id="307"/>
            <p14:sldId id="313"/>
            <p14:sldId id="312"/>
            <p14:sldId id="315"/>
            <p14:sldId id="316"/>
            <p14:sldId id="314"/>
            <p14:sldId id="317"/>
            <p14:sldId id="334"/>
          </p14:sldIdLst>
        </p14:section>
        <p14:section name="Expirament - Sher" id="{73A8365B-854C-49A6-9353-1ECC28B54FAD}">
          <p14:sldIdLst>
            <p14:sldId id="283"/>
            <p14:sldId id="321"/>
            <p14:sldId id="322"/>
            <p14:sldId id="323"/>
            <p14:sldId id="325"/>
            <p14:sldId id="324"/>
          </p14:sldIdLst>
        </p14:section>
        <p14:section name="Conclusion - Alon" id="{64B7CA90-6F09-4F23-A474-8070E24CA4D3}">
          <p14:sldIdLst>
            <p14:sldId id="281"/>
            <p14:sldId id="320"/>
            <p14:sldId id="31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21" autoAdjust="0"/>
  </p:normalViewPr>
  <p:slideViewPr>
    <p:cSldViewPr snapToGrid="0">
      <p:cViewPr varScale="1">
        <p:scale>
          <a:sx n="75" d="100"/>
          <a:sy n="75" d="100"/>
        </p:scale>
        <p:origin x="19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25/01/2022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2005: Multi-Hierarchical Semantic Maps for Mobile Robotics:</a:t>
            </a:r>
            <a:r>
              <a:rPr lang="en-US" sz="1200" b="0" dirty="0"/>
              <a:t> LRF + color camera for object recognition. Maps the walls, does not localize the objects themselves beside ‘being in a 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2007: Cognitive maps for mobile robots—an object based approach: </a:t>
            </a:r>
            <a:r>
              <a:rPr lang="en-US" sz="1200" b="0" dirty="0"/>
              <a:t>LRF + stereo. SIFT for door detection</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3</a:t>
            </a:fld>
            <a:endParaRPr lang="en-IL"/>
          </a:p>
        </p:txBody>
      </p:sp>
    </p:spTree>
    <p:extLst>
      <p:ext uri="{BB962C8B-B14F-4D97-AF65-F5344CB8AC3E}">
        <p14:creationId xmlns:p14="http://schemas.microsoft.com/office/powerpoint/2010/main" val="274490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אנו מאחדים אובייקטים באופן הבא</a:t>
            </a:r>
          </a:p>
          <a:p>
            <a:pPr marL="228600" indent="-228600" algn="r" rtl="1">
              <a:buAutoNum type="arabicPeriod"/>
            </a:pPr>
            <a:r>
              <a:rPr lang="he-IL" dirty="0"/>
              <a:t>נאמר שהסיכוי שאובייקט </a:t>
            </a:r>
            <a:r>
              <a:rPr lang="en-US" dirty="0" err="1"/>
              <a:t>i</a:t>
            </a:r>
            <a:r>
              <a:rPr lang="he-IL" dirty="0"/>
              <a:t> הוא אתו אובייקט כמו אובייקט </a:t>
            </a:r>
            <a:r>
              <a:rPr lang="en-US" dirty="0"/>
              <a:t>j</a:t>
            </a:r>
            <a:r>
              <a:rPr lang="he-IL" dirty="0"/>
              <a:t> במידה ו"מרחק בין שני ה </a:t>
            </a:r>
            <a:r>
              <a:rPr lang="en-US" dirty="0"/>
              <a:t>CLASS</a:t>
            </a:r>
            <a:r>
              <a:rPr lang="he-IL" dirty="0"/>
              <a:t> והמרחק בין מיקומי האובייקטים דומה.</a:t>
            </a:r>
          </a:p>
          <a:p>
            <a:pPr marL="228600" indent="-228600" algn="r" rtl="1">
              <a:buAutoNum type="arabicPeriod"/>
            </a:pPr>
            <a:r>
              <a:rPr lang="he-IL" dirty="0"/>
              <a:t> נבדוק עבור אובייקט 5.</a:t>
            </a:r>
          </a:p>
          <a:p>
            <a:pPr marL="228600" indent="-228600" algn="r" rtl="1">
              <a:buAutoNum type="arabicPeriod"/>
            </a:pPr>
            <a:r>
              <a:rPr lang="he-IL" dirty="0"/>
              <a:t>ניתן לראות שאובייקט 1 אומנם מאתו </a:t>
            </a:r>
            <a:r>
              <a:rPr lang="en-US" dirty="0"/>
              <a:t>CLASS</a:t>
            </a:r>
            <a:r>
              <a:rPr lang="he-IL" dirty="0"/>
              <a:t> אך הוא מאוד רחוק ממנו ולכן הסיכוי לאחד אותם קטן.</a:t>
            </a:r>
          </a:p>
          <a:p>
            <a:pPr marL="228600" indent="-228600" algn="r" rtl="1">
              <a:buAutoNum type="arabicPeriod"/>
            </a:pPr>
            <a:r>
              <a:rPr lang="he-IL" dirty="0"/>
              <a:t>המרחק של אובייקט 2 קצת יותר קטן אבל הוא עדין גדול ולכן גם כאן נקבל סיכוי קטן.</a:t>
            </a:r>
          </a:p>
          <a:p>
            <a:pPr marL="228600" indent="-228600" algn="r" rtl="1">
              <a:buAutoNum type="arabicPeriod"/>
            </a:pPr>
            <a:r>
              <a:rPr lang="he-IL" dirty="0"/>
              <a:t>אתו דבר לגבי אובייקט 3</a:t>
            </a:r>
          </a:p>
          <a:p>
            <a:pPr marL="228600" indent="-228600" algn="r" rtl="1">
              <a:buAutoNum type="arabicPeriod"/>
            </a:pPr>
            <a:r>
              <a:rPr lang="he-IL" dirty="0"/>
              <a:t>ניתן לראות שעבור אובייקט 4 כבר אנו מקבלים סיכוי גדול לאיחוד, משום שהוא גם מאתו </a:t>
            </a:r>
            <a:r>
              <a:rPr lang="en-US" dirty="0"/>
              <a:t>CLASS</a:t>
            </a:r>
            <a:r>
              <a:rPr lang="he-IL" dirty="0"/>
              <a:t> וגם מאוד קרוב לאובייקט 5.</a:t>
            </a:r>
          </a:p>
          <a:p>
            <a:pPr marL="228600" indent="-228600" algn="r" rtl="1">
              <a:buAutoNum type="arabicPeriod"/>
            </a:pPr>
            <a:r>
              <a:rPr lang="he-IL" dirty="0"/>
              <a:t>אובייקט 6 הוא לא מאותו </a:t>
            </a:r>
            <a:r>
              <a:rPr lang="en-US" dirty="0"/>
              <a:t>CLASS</a:t>
            </a:r>
            <a:r>
              <a:rPr lang="he-IL" dirty="0"/>
              <a:t> ולכן נקבל סיכוי נמוך.</a:t>
            </a:r>
          </a:p>
          <a:p>
            <a:pPr marL="228600" indent="-228600" algn="r" rtl="1">
              <a:buAutoNum type="arabicPeriod"/>
            </a:pPr>
            <a:r>
              <a:rPr lang="he-IL" dirty="0"/>
              <a:t>כמו אובייקט 6 גם כאן הסיכוי נמוך לאיחוד כי ה</a:t>
            </a:r>
            <a:r>
              <a:rPr lang="en-US" dirty="0"/>
              <a:t>CLASS</a:t>
            </a:r>
            <a:r>
              <a:rPr lang="he-IL" dirty="0"/>
              <a:t> שונים.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14</a:t>
            </a:fld>
            <a:endParaRPr lang="en-IL"/>
          </a:p>
        </p:txBody>
      </p:sp>
    </p:spTree>
    <p:extLst>
      <p:ext uri="{BB962C8B-B14F-4D97-AF65-F5344CB8AC3E}">
        <p14:creationId xmlns:p14="http://schemas.microsoft.com/office/powerpoint/2010/main" val="3800408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a:r>
                  <a:rPr lang="en-US" dirty="0"/>
                  <a:t>Alpha – probability of being its own object</a:t>
                </a:r>
              </a:p>
              <a:p>
                <a:pPr algn="r" rtl="1"/>
                <a:r>
                  <a:rPr lang="he-IL" dirty="0"/>
                  <a:t>0. לאחר שחישבנו את </a:t>
                </a:r>
                <a:r>
                  <a:rPr lang="he-IL" dirty="0" err="1"/>
                  <a:t>ההיסתברות</a:t>
                </a:r>
                <a:r>
                  <a:rPr lang="he-IL" dirty="0"/>
                  <a:t> לחישוב אובייקטים, אנו צריכים לקבוע האם מדובר באובייקט חדש או שבאמת מדובר באתו אובייקט.</a:t>
                </a:r>
              </a:p>
              <a:p>
                <a:pPr marL="228600" indent="-228600" algn="r" rtl="1">
                  <a:buAutoNum type="arabicPeriod"/>
                </a:pPr>
                <a:r>
                  <a:rPr lang="he-IL" dirty="0"/>
                  <a:t>בשביל להחליט נשתמש בתהליך </a:t>
                </a:r>
                <a:r>
                  <a:rPr lang="he-IL" dirty="0" err="1"/>
                  <a:t>דיריכלה</a:t>
                </a:r>
                <a:r>
                  <a:rPr lang="he-IL" dirty="0"/>
                  <a:t>, בתהליך </a:t>
                </a:r>
                <a:r>
                  <a:rPr lang="he-IL" dirty="0" err="1"/>
                  <a:t>דיריכלה</a:t>
                </a:r>
                <a:r>
                  <a:rPr lang="he-IL" dirty="0"/>
                  <a:t> אנו מכניסים הסתברות ומקבלים הסתברות חדשה.</a:t>
                </a:r>
              </a:p>
              <a:p>
                <a:pPr marL="228600" indent="-228600" algn="r" rtl="1">
                  <a:buAutoNum type="arabicPeriod"/>
                </a:pPr>
                <a:r>
                  <a:rPr lang="he-IL" dirty="0"/>
                  <a:t>כאשר </a:t>
                </a:r>
                <a14:m>
                  <m:oMath xmlns:m="http://schemas.openxmlformats.org/officeDocument/2006/math">
                    <m:r>
                      <a:rPr lang="en-US" b="0" i="1" smtClean="0">
                        <a:latin typeface="Cambria Math" panose="02040503050406030204" pitchFamily="18" charset="0"/>
                      </a:rPr>
                      <m:t>𝛼</m:t>
                    </m:r>
                  </m:oMath>
                </a14:m>
                <a:r>
                  <a:rPr lang="he-IL" dirty="0"/>
                  <a:t> היא</a:t>
                </a:r>
                <a:r>
                  <a:rPr lang="he-IL" baseline="0" dirty="0"/>
                  <a:t> ההסתברות שהאובייקט הוא אובייקט חדש.</a:t>
                </a:r>
              </a:p>
              <a:p>
                <a:pPr marL="228600" indent="-228600" algn="r" rtl="1">
                  <a:buAutoNum type="arabicPeriod"/>
                </a:pPr>
                <a:r>
                  <a:rPr lang="he-IL" baseline="0" dirty="0"/>
                  <a:t>לאחר הוספת ההסתברות החדשה, </a:t>
                </a:r>
                <a:r>
                  <a:rPr lang="he-IL" baseline="0" dirty="0" err="1"/>
                  <a:t>אתהליך</a:t>
                </a:r>
                <a:r>
                  <a:rPr lang="he-IL" baseline="0" dirty="0"/>
                  <a:t> מנרמל את סכום ההסתברויות להיות 1.</a:t>
                </a:r>
                <a:endParaRPr lang="he-IL" dirty="0"/>
              </a:p>
            </p:txBody>
          </p:sp>
        </mc:Choice>
        <mc:Fallback xmlns="">
          <p:sp>
            <p:nvSpPr>
              <p:cNvPr id="3" name="Notes Placeholder 2"/>
              <p:cNvSpPr>
                <a:spLocks noGrp="1"/>
              </p:cNvSpPr>
              <p:nvPr>
                <p:ph type="body" idx="1"/>
              </p:nvPr>
            </p:nvSpPr>
            <p:spPr/>
            <p:txBody>
              <a:bodyPr/>
              <a:lstStyle/>
              <a:p>
                <a:pPr algn="r"/>
                <a:r>
                  <a:rPr lang="en-US" dirty="0"/>
                  <a:t>Alpha – probability of being its own object</a:t>
                </a:r>
              </a:p>
              <a:p>
                <a:pPr algn="r" rtl="1"/>
                <a:r>
                  <a:rPr lang="he-IL" dirty="0"/>
                  <a:t>0. לאחר שחישבנו את </a:t>
                </a:r>
                <a:r>
                  <a:rPr lang="he-IL" dirty="0" err="1"/>
                  <a:t>ההיסתברות</a:t>
                </a:r>
                <a:r>
                  <a:rPr lang="he-IL" dirty="0"/>
                  <a:t> לחישוב אובייקטים, אנו צריכים לקבוע האם מדובר באובייקט חדש או שבאמת מדובר באתו אובייקט.</a:t>
                </a:r>
              </a:p>
              <a:p>
                <a:pPr marL="228600" indent="-228600" algn="r" rtl="1">
                  <a:buAutoNum type="arabicPeriod"/>
                </a:pPr>
                <a:r>
                  <a:rPr lang="he-IL" dirty="0"/>
                  <a:t>בשביל להחליט נשתמש בתהליך </a:t>
                </a:r>
                <a:r>
                  <a:rPr lang="he-IL" dirty="0" err="1"/>
                  <a:t>דיריכלה</a:t>
                </a:r>
                <a:r>
                  <a:rPr lang="he-IL" dirty="0"/>
                  <a:t>, בתהליך </a:t>
                </a:r>
                <a:r>
                  <a:rPr lang="he-IL" dirty="0" err="1"/>
                  <a:t>דיריכלה</a:t>
                </a:r>
                <a:r>
                  <a:rPr lang="he-IL" dirty="0"/>
                  <a:t> אנו מכניסים הסתברות ומקבלים הסתברות חדשה.</a:t>
                </a:r>
              </a:p>
              <a:p>
                <a:pPr marL="228600" indent="-228600" algn="r" rtl="1">
                  <a:buAutoNum type="arabicPeriod"/>
                </a:pPr>
                <a:r>
                  <a:rPr lang="he-IL" dirty="0"/>
                  <a:t>כאשר </a:t>
                </a:r>
                <a:r>
                  <a:rPr lang="en-US" b="0" i="0">
                    <a:latin typeface="Cambria Math" panose="02040503050406030204" pitchFamily="18" charset="0"/>
                  </a:rPr>
                  <a:t>𝛼</a:t>
                </a:r>
                <a:r>
                  <a:rPr lang="he-IL" dirty="0"/>
                  <a:t> היא</a:t>
                </a:r>
                <a:r>
                  <a:rPr lang="he-IL" baseline="0" dirty="0"/>
                  <a:t> ההסתברות שהאובייקט הוא אובייקט חדש.</a:t>
                </a:r>
              </a:p>
              <a:p>
                <a:pPr marL="228600" indent="-228600" algn="r" rtl="1">
                  <a:buAutoNum type="arabicPeriod"/>
                </a:pPr>
                <a:r>
                  <a:rPr lang="he-IL" baseline="0" dirty="0"/>
                  <a:t>לאחר הוספת ההסתברות החדשה, </a:t>
                </a:r>
                <a:r>
                  <a:rPr lang="he-IL" baseline="0" dirty="0" err="1"/>
                  <a:t>אתהליך</a:t>
                </a:r>
                <a:r>
                  <a:rPr lang="he-IL" baseline="0" dirty="0"/>
                  <a:t> מנרמל את סכום ההסתברויות להיות 1.</a:t>
                </a:r>
                <a:endParaRPr lang="he-IL"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15</a:t>
            </a:fld>
            <a:endParaRPr lang="en-IL"/>
          </a:p>
        </p:txBody>
      </p:sp>
    </p:spTree>
    <p:extLst>
      <p:ext uri="{BB962C8B-B14F-4D97-AF65-F5344CB8AC3E}">
        <p14:creationId xmlns:p14="http://schemas.microsoft.com/office/powerpoint/2010/main" val="38895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נאמר כי אובייקט 5 הוא אתו אובייקט כמו 4 אם ההסתברות לאחד אותם גבוהה מערך </a:t>
            </a:r>
            <a:r>
              <a:rPr lang="en-US" dirty="0"/>
              <a:t>trash hall</a:t>
            </a:r>
            <a:r>
              <a:rPr lang="he-IL" dirty="0"/>
              <a:t> </a:t>
            </a:r>
            <a:r>
              <a:rPr lang="he-IL" dirty="0" err="1"/>
              <a:t>מסויים</a:t>
            </a:r>
            <a:r>
              <a:rPr lang="he-IL" dirty="0"/>
              <a:t>.</a:t>
            </a:r>
          </a:p>
          <a:p>
            <a:pPr algn="r" rtl="1"/>
            <a:r>
              <a:rPr lang="he-IL" dirty="0"/>
              <a:t>    במידה ולא עברנו את ערך זה נאמר כי האובייקט הוא 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17</a:t>
            </a:fld>
            <a:endParaRPr lang="en-IL"/>
          </a:p>
        </p:txBody>
      </p:sp>
    </p:spTree>
    <p:extLst>
      <p:ext uri="{BB962C8B-B14F-4D97-AF65-F5344CB8AC3E}">
        <p14:creationId xmlns:p14="http://schemas.microsoft.com/office/powerpoint/2010/main" val="3977517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כאן ניתן לראות איך אנו עוברים אובייקט </a:t>
            </a:r>
            <a:r>
              <a:rPr lang="he-IL" dirty="0" err="1"/>
              <a:t>אובייקט</a:t>
            </a:r>
            <a:r>
              <a:rPr lang="he-IL" dirty="0"/>
              <a:t> ובודקים האם הוא זהה לאובייקטים שבאים אחריו,</a:t>
            </a:r>
          </a:p>
          <a:p>
            <a:pPr algn="r" rtl="1"/>
            <a:r>
              <a:rPr lang="he-IL" dirty="0"/>
              <a:t>    במידה והם זהים אנו מעדכנים אותם, במידה ולא אנו משאירים אותם כאובייקטים חדשים.</a:t>
            </a:r>
          </a:p>
          <a:p>
            <a:pPr algn="r" rtl="1"/>
            <a:r>
              <a:rPr lang="he-IL" dirty="0"/>
              <a:t>    ניתן לראות כי אובייקט אחד התעדכן להיות זהה לאובייקט 2.</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18</a:t>
            </a:fld>
            <a:endParaRPr lang="en-IL"/>
          </a:p>
        </p:txBody>
      </p:sp>
    </p:spTree>
    <p:extLst>
      <p:ext uri="{BB962C8B-B14F-4D97-AF65-F5344CB8AC3E}">
        <p14:creationId xmlns:p14="http://schemas.microsoft.com/office/powerpoint/2010/main" val="3975049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אובייקט 2 התעדכן להיות אובייקט 3 ולכן גם אובייקט 1 התעדכן להיות אובייקט 3.</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19</a:t>
            </a:fld>
            <a:endParaRPr lang="en-IL"/>
          </a:p>
        </p:txBody>
      </p:sp>
    </p:spTree>
    <p:extLst>
      <p:ext uri="{BB962C8B-B14F-4D97-AF65-F5344CB8AC3E}">
        <p14:creationId xmlns:p14="http://schemas.microsoft.com/office/powerpoint/2010/main" val="4225697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אובייקט 3 לא דומה לאף אובייקט ולכן נחשב לאובייקט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20</a:t>
            </a:fld>
            <a:endParaRPr lang="en-IL"/>
          </a:p>
        </p:txBody>
      </p:sp>
    </p:spTree>
    <p:extLst>
      <p:ext uri="{BB962C8B-B14F-4D97-AF65-F5344CB8AC3E}">
        <p14:creationId xmlns:p14="http://schemas.microsoft.com/office/powerpoint/2010/main" val="399195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וזאת התוצאה שאנו מקבלים לבסוף לאחר סיום הלולאה הראשונה בחלק השני של האלגוריתם.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24</a:t>
            </a:fld>
            <a:endParaRPr lang="en-IL"/>
          </a:p>
        </p:txBody>
      </p:sp>
    </p:spTree>
    <p:extLst>
      <p:ext uri="{BB962C8B-B14F-4D97-AF65-F5344CB8AC3E}">
        <p14:creationId xmlns:p14="http://schemas.microsoft.com/office/powerpoint/2010/main" val="2598855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27</a:t>
            </a:fld>
            <a:endParaRPr lang="en-IL"/>
          </a:p>
        </p:txBody>
      </p:sp>
    </p:spTree>
    <p:extLst>
      <p:ext uri="{BB962C8B-B14F-4D97-AF65-F5344CB8AC3E}">
        <p14:creationId xmlns:p14="http://schemas.microsoft.com/office/powerpoint/2010/main" val="3806105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just" rtl="1"/>
            <a:r>
              <a:rPr lang="he-IL" dirty="0"/>
              <a:t>במאמר ערכו סימולציה של האלגוריתם, מצד שמאל ניתן לראות את המסלול האמיתי ואת המיקום האמיתי של האובייקטים.</a:t>
            </a:r>
          </a:p>
          <a:p>
            <a:pPr algn="just" rtl="1"/>
            <a:r>
              <a:rPr lang="he-IL" dirty="0"/>
              <a:t>בשחוק מסומן המסלול, כל צורה מייצגת סוג אחר של אובייקט כאשר קיימים בסימולציה 5 סיוגי אובייקטים ו3 אובייקטים מכל סוג. סך </a:t>
            </a:r>
            <a:r>
              <a:rPr lang="he-IL" dirty="0" err="1"/>
              <a:t>הכל</a:t>
            </a:r>
            <a:r>
              <a:rPr lang="he-IL" dirty="0"/>
              <a:t> 15 אובייקטים.</a:t>
            </a:r>
          </a:p>
          <a:p>
            <a:pPr algn="just" rtl="1"/>
            <a:r>
              <a:rPr lang="he-IL" dirty="0"/>
              <a:t>מצד שמאל ניתן לראות את המפה שהתקבלה בשיטת "פריים ביי פריים", בשיטה זו אנו מתייחסים לכל תמונה בנפרד.</a:t>
            </a:r>
          </a:p>
          <a:p>
            <a:pPr algn="just" rtl="1"/>
            <a:r>
              <a:rPr lang="he-IL" dirty="0"/>
              <a:t>כפי שניתן לראות משום שאנו </a:t>
            </a:r>
            <a:r>
              <a:rPr lang="he-IL" dirty="0" err="1"/>
              <a:t>מתיחסים</a:t>
            </a:r>
            <a:r>
              <a:rPr lang="he-IL" dirty="0"/>
              <a:t> לכל תמונה בנפרד קיבלנו זיהוי של 1098 </a:t>
            </a:r>
            <a:r>
              <a:rPr lang="he-IL" dirty="0" err="1"/>
              <a:t>אובקיירים</a:t>
            </a:r>
            <a:r>
              <a:rPr lang="he-IL" dirty="0"/>
              <a:t>.</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37</a:t>
            </a:fld>
            <a:endParaRPr lang="en-IL"/>
          </a:p>
        </p:txBody>
      </p:sp>
    </p:spTree>
    <p:extLst>
      <p:ext uri="{BB962C8B-B14F-4D97-AF65-F5344CB8AC3E}">
        <p14:creationId xmlns:p14="http://schemas.microsoft.com/office/powerpoint/2010/main" val="3638775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a:r>
              <a:rPr lang="he-IL" dirty="0"/>
              <a:t>כבר לאחר </a:t>
            </a:r>
            <a:r>
              <a:rPr lang="he-IL" dirty="0" err="1"/>
              <a:t>איטרציה</a:t>
            </a:r>
            <a:r>
              <a:rPr lang="he-IL" dirty="0"/>
              <a:t> אחת ניתן לראות שההבדל הוא משמעותי, במקום 1098 אובייקטים עכשיו אנחנו מזהים 33,</a:t>
            </a:r>
          </a:p>
          <a:p>
            <a:pPr algn="r"/>
            <a:r>
              <a:rPr lang="he-IL" dirty="0"/>
              <a:t>בנוסף ניתן לראות שגם המסלול יותר דומה למסלול האמיתי.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38</a:t>
            </a:fld>
            <a:endParaRPr lang="en-IL"/>
          </a:p>
        </p:txBody>
      </p:sp>
    </p:spTree>
    <p:extLst>
      <p:ext uri="{BB962C8B-B14F-4D97-AF65-F5344CB8AC3E}">
        <p14:creationId xmlns:p14="http://schemas.microsoft.com/office/powerpoint/2010/main" val="4057508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4</a:t>
            </a:fld>
            <a:endParaRPr lang="en-IL"/>
          </a:p>
        </p:txBody>
      </p:sp>
    </p:spTree>
    <p:extLst>
      <p:ext uri="{BB962C8B-B14F-4D97-AF65-F5344CB8AC3E}">
        <p14:creationId xmlns:p14="http://schemas.microsoft.com/office/powerpoint/2010/main" val="345094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rtl="1"/>
            <a:r>
              <a:rPr lang="he-IL" dirty="0"/>
              <a:t>לאחר </a:t>
            </a:r>
            <a:r>
              <a:rPr lang="he-IL" dirty="0" err="1"/>
              <a:t>האיטרציה</a:t>
            </a:r>
            <a:r>
              <a:rPr lang="he-IL" dirty="0"/>
              <a:t> </a:t>
            </a:r>
            <a:r>
              <a:rPr lang="he-IL" dirty="0" err="1"/>
              <a:t>השניה</a:t>
            </a:r>
            <a:r>
              <a:rPr lang="he-IL" dirty="0"/>
              <a:t> מספר האובייקטים כבר ירד ל20.</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39</a:t>
            </a:fld>
            <a:endParaRPr lang="en-IL"/>
          </a:p>
        </p:txBody>
      </p:sp>
    </p:spTree>
    <p:extLst>
      <p:ext uri="{BB962C8B-B14F-4D97-AF65-F5344CB8AC3E}">
        <p14:creationId xmlns:p14="http://schemas.microsoft.com/office/powerpoint/2010/main" val="4061490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a:r>
              <a:rPr lang="he-IL" dirty="0"/>
              <a:t>ולאחר </a:t>
            </a:r>
            <a:r>
              <a:rPr lang="he-IL" dirty="0" err="1"/>
              <a:t>האיטרציה</a:t>
            </a:r>
            <a:r>
              <a:rPr lang="he-IL" dirty="0"/>
              <a:t> השלישית כבר הגענו למספר האובייקטים האמיתי.</a:t>
            </a:r>
            <a:br>
              <a:rPr lang="en-US" dirty="0"/>
            </a:br>
            <a:r>
              <a:rPr lang="he-IL" dirty="0"/>
              <a:t>אפשר לראות שבשלב זה המסלול כבר ממש דומה למסלול המקורי, וגם כי </a:t>
            </a:r>
            <a:r>
              <a:rPr lang="he-IL" dirty="0" err="1"/>
              <a:t>האובייקים</a:t>
            </a:r>
            <a:r>
              <a:rPr lang="he-IL" dirty="0"/>
              <a:t> נמצאים במקומם האמיתי.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40</a:t>
            </a:fld>
            <a:endParaRPr lang="en-IL"/>
          </a:p>
        </p:txBody>
      </p:sp>
    </p:spTree>
    <p:extLst>
      <p:ext uri="{BB962C8B-B14F-4D97-AF65-F5344CB8AC3E}">
        <p14:creationId xmlns:p14="http://schemas.microsoft.com/office/powerpoint/2010/main" val="2984452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OL associate object detection across images but does not optimize robot poses. R-SLAM only uses a subset of consistent object measurements to optimize robot poses. Our approach NP-graph optimizes both robot poses and data association.</a:t>
            </a:r>
          </a:p>
          <a:p>
            <a:pPr algn="r"/>
            <a:r>
              <a:rPr lang="he-IL" dirty="0"/>
              <a:t>כאן ניתן לראות את ההבדל בין השיטות השונו,</a:t>
            </a:r>
          </a:p>
          <a:p>
            <a:pPr algn="r"/>
            <a:r>
              <a:rPr lang="he-IL" dirty="0"/>
              <a:t>בצד שמאל למעלה אפשר לראות את המסלול האמיתי,</a:t>
            </a:r>
          </a:p>
          <a:p>
            <a:pPr algn="r" rtl="1"/>
            <a:r>
              <a:rPr lang="he-IL" dirty="0"/>
              <a:t>לידו בצד ימין המסלול שהתקבל בשיטת </a:t>
            </a:r>
            <a:r>
              <a:rPr lang="en-US" dirty="0"/>
              <a:t>R-SLAM</a:t>
            </a:r>
            <a:r>
              <a:rPr lang="he-IL" dirty="0"/>
              <a:t>, כאשר בשיטה זו אנו מניחים כי קיים אובייקט אחד מכל סוג.</a:t>
            </a:r>
          </a:p>
          <a:p>
            <a:pPr algn="r" rtl="1"/>
            <a:r>
              <a:rPr lang="he-IL" dirty="0"/>
              <a:t>בצד שמאל למטה ניתן לראות את </a:t>
            </a:r>
            <a:r>
              <a:rPr lang="he-IL" dirty="0" err="1"/>
              <a:t>הפיתרות</a:t>
            </a:r>
            <a:r>
              <a:rPr lang="he-IL" dirty="0"/>
              <a:t> בשיטת </a:t>
            </a:r>
            <a:r>
              <a:rPr lang="en-US" dirty="0"/>
              <a:t>Open Loop</a:t>
            </a:r>
            <a:r>
              <a:rPr lang="he-IL" dirty="0"/>
              <a:t> כאשר בשיטה זו אנחנו לא מבצעים אופטימיזציה על </a:t>
            </a:r>
            <a:r>
              <a:rPr lang="he-IL" dirty="0" err="1"/>
              <a:t>ה"פוזים</a:t>
            </a:r>
            <a:r>
              <a:rPr lang="he-IL" dirty="0"/>
              <a:t>".</a:t>
            </a:r>
          </a:p>
          <a:p>
            <a:pPr algn="r" rtl="1"/>
            <a:r>
              <a:rPr lang="he-IL" dirty="0"/>
              <a:t>לבסוף ניתן לראות את השיטה שלנו לאחר 3 </a:t>
            </a:r>
            <a:r>
              <a:rPr lang="he-IL" dirty="0" err="1"/>
              <a:t>איטרציות</a:t>
            </a:r>
            <a:r>
              <a:rPr lang="he-IL" dirty="0"/>
              <a:t>. ניתן לראות שבשיטה שלנו קיבלנו גם זיהוי </a:t>
            </a:r>
            <a:r>
              <a:rPr lang="he-IL" dirty="0" err="1"/>
              <a:t>מדוייק</a:t>
            </a:r>
            <a:r>
              <a:rPr lang="he-IL" dirty="0"/>
              <a:t> של האובייקטים וגם שהמסלול הוא מאוד דומה למסלול המקורי.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41</a:t>
            </a:fld>
            <a:endParaRPr lang="en-IL"/>
          </a:p>
        </p:txBody>
      </p:sp>
    </p:spTree>
    <p:extLst>
      <p:ext uri="{BB962C8B-B14F-4D97-AF65-F5344CB8AC3E}">
        <p14:creationId xmlns:p14="http://schemas.microsoft.com/office/powerpoint/2010/main" val="3949767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פה יש סרטון קצר של הניסוי שכותבי המאמר ערכו.</a:t>
            </a:r>
          </a:p>
          <a:p>
            <a:pPr algn="r"/>
            <a:r>
              <a:rPr lang="he-IL" dirty="0"/>
              <a:t>בקוביות ירוקות ניתן לראות את האובייקטים שכבר מדדנו בעבר, ובאדומות אובייקטים חדשים.</a:t>
            </a:r>
          </a:p>
          <a:p>
            <a:pPr algn="r"/>
            <a:endParaRPr lang="he-IL" dirty="0"/>
          </a:p>
          <a:p>
            <a:pPr algn="r"/>
            <a:r>
              <a:rPr lang="he-IL" dirty="0"/>
              <a:t>אלו התוצאות שהתקבלו, הנקודות שרואים בגרף מצד ימין הן מרכז המסה של ענן הנקודות שהתקבל ממדידות ה"דאטה".</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42</a:t>
            </a:fld>
            <a:endParaRPr lang="en-IL"/>
          </a:p>
        </p:txBody>
      </p:sp>
    </p:spTree>
    <p:extLst>
      <p:ext uri="{BB962C8B-B14F-4D97-AF65-F5344CB8AC3E}">
        <p14:creationId xmlns:p14="http://schemas.microsoft.com/office/powerpoint/2010/main" val="313796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5</a:t>
            </a:fld>
            <a:endParaRPr lang="en-IL"/>
          </a:p>
        </p:txBody>
      </p:sp>
    </p:spTree>
    <p:extLst>
      <p:ext uri="{BB962C8B-B14F-4D97-AF65-F5344CB8AC3E}">
        <p14:creationId xmlns:p14="http://schemas.microsoft.com/office/powerpoint/2010/main" val="1353926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6</a:t>
            </a:fld>
            <a:endParaRPr lang="en-IL"/>
          </a:p>
        </p:txBody>
      </p:sp>
    </p:spTree>
    <p:extLst>
      <p:ext uri="{BB962C8B-B14F-4D97-AF65-F5344CB8AC3E}">
        <p14:creationId xmlns:p14="http://schemas.microsoft.com/office/powerpoint/2010/main" val="4040380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9</a:t>
            </a:fld>
            <a:endParaRPr lang="en-IL"/>
          </a:p>
        </p:txBody>
      </p:sp>
    </p:spTree>
    <p:extLst>
      <p:ext uri="{BB962C8B-B14F-4D97-AF65-F5344CB8AC3E}">
        <p14:creationId xmlns:p14="http://schemas.microsoft.com/office/powerpoint/2010/main" val="1037124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זהו האלגוריתם של השיטה,</a:t>
            </a:r>
          </a:p>
          <a:p>
            <a:pPr algn="r" rtl="1"/>
            <a:r>
              <a:rPr lang="he-IL" dirty="0"/>
              <a:t>   בגלל שהוא נראה מאוד מסובך נחלק אותו למספר חלקים.</a:t>
            </a:r>
          </a:p>
          <a:p>
            <a:pPr algn="r" rtl="1"/>
            <a:endParaRPr lang="he-IL" dirty="0"/>
          </a:p>
          <a:p>
            <a:pPr marL="228600" indent="-228600" algn="r" rtl="1">
              <a:buAutoNum type="arabicPeriod"/>
            </a:pPr>
            <a:r>
              <a:rPr lang="he-IL" dirty="0"/>
              <a:t>בחלק הראשון אנחנו עושים "</a:t>
            </a:r>
            <a:r>
              <a:rPr lang="he-IL" dirty="0" err="1"/>
              <a:t>אינישליזיישן</a:t>
            </a:r>
            <a:r>
              <a:rPr lang="he-IL" dirty="0"/>
              <a:t>" בשיטת </a:t>
            </a:r>
            <a:r>
              <a:rPr lang="en-US" dirty="0"/>
              <a:t>FBF</a:t>
            </a:r>
            <a:r>
              <a:rPr lang="he-IL" dirty="0"/>
              <a:t> , בשיטה זו אנו מתייחסים לכל מדידה בנפרד,</a:t>
            </a:r>
          </a:p>
          <a:p>
            <a:pPr marL="0" indent="0" algn="r" rtl="1">
              <a:buNone/>
            </a:pPr>
            <a:r>
              <a:rPr lang="he-IL" dirty="0"/>
              <a:t>     כלומר, כל אובייקט שאנו רואים הוא 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10</a:t>
            </a:fld>
            <a:endParaRPr lang="en-IL"/>
          </a:p>
        </p:txBody>
      </p:sp>
    </p:spTree>
    <p:extLst>
      <p:ext uri="{BB962C8B-B14F-4D97-AF65-F5344CB8AC3E}">
        <p14:creationId xmlns:p14="http://schemas.microsoft.com/office/powerpoint/2010/main" val="981458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בצד ימין ניתן לראות את המפה והמסלול האמיתיים שלנו,</a:t>
            </a:r>
          </a:p>
          <a:p>
            <a:pPr algn="r" rtl="1"/>
            <a:r>
              <a:rPr lang="he-IL" dirty="0"/>
              <a:t>    המשולשים והכוכבים הם אובייקטים משני סוגים שונים.</a:t>
            </a:r>
          </a:p>
          <a:p>
            <a:pPr algn="r" rtl="1"/>
            <a:endParaRPr lang="he-IL" dirty="0"/>
          </a:p>
          <a:p>
            <a:pPr marL="228600" indent="-228600" algn="r" rtl="1">
              <a:buAutoNum type="arabicPeriod"/>
            </a:pPr>
            <a:r>
              <a:rPr lang="he-IL" dirty="0"/>
              <a:t>בוא נראה איך שיטת </a:t>
            </a:r>
            <a:r>
              <a:rPr lang="en-US" dirty="0"/>
              <a:t>FBF</a:t>
            </a:r>
            <a:r>
              <a:rPr lang="he-IL" dirty="0"/>
              <a:t> עובדת.</a:t>
            </a:r>
          </a:p>
          <a:p>
            <a:pPr marL="228600" indent="-228600" algn="r" rtl="1">
              <a:buAutoNum type="arabicPeriod"/>
            </a:pPr>
            <a:r>
              <a:rPr lang="he-IL" dirty="0"/>
              <a:t>ב </a:t>
            </a:r>
            <a:r>
              <a:rPr lang="en-US" dirty="0"/>
              <a:t>POZ</a:t>
            </a:r>
            <a:r>
              <a:rPr lang="he-IL" dirty="0"/>
              <a:t> הראשון אנחנו מזהים אובייקט מסוג כוכב.</a:t>
            </a:r>
          </a:p>
          <a:p>
            <a:pPr marL="228600" indent="-228600" algn="r" rtl="1">
              <a:buAutoNum type="arabicPeriod"/>
            </a:pPr>
            <a:r>
              <a:rPr lang="he-IL" dirty="0"/>
              <a:t>ב </a:t>
            </a:r>
            <a:r>
              <a:rPr lang="en-US" dirty="0"/>
              <a:t>POZ</a:t>
            </a:r>
            <a:r>
              <a:rPr lang="he-IL" dirty="0"/>
              <a:t> השני אנו שוב רואים את אתו כוכב אך מנקודת מבט שונה, משום שאנו לא </a:t>
            </a:r>
            <a:r>
              <a:rPr lang="he-IL" dirty="0" err="1"/>
              <a:t>מתיחסים</a:t>
            </a:r>
            <a:r>
              <a:rPr lang="he-IL" dirty="0"/>
              <a:t> כרגע למדידות קודמות שלנו אנו </a:t>
            </a:r>
            <a:r>
              <a:rPr lang="he-IL" dirty="0" err="1"/>
              <a:t>מתיחסים</a:t>
            </a:r>
            <a:r>
              <a:rPr lang="he-IL" dirty="0"/>
              <a:t> אליו כאובייקט חדש.</a:t>
            </a:r>
          </a:p>
          <a:p>
            <a:pPr marL="228600" indent="-228600" algn="r" rtl="1">
              <a:buAutoNum type="arabicPeriod"/>
            </a:pPr>
            <a:r>
              <a:rPr lang="he-IL" dirty="0"/>
              <a:t>ב </a:t>
            </a:r>
            <a:r>
              <a:rPr lang="en-US" dirty="0"/>
              <a:t>POZ</a:t>
            </a:r>
            <a:r>
              <a:rPr lang="he-IL" dirty="0"/>
              <a:t> השלישי אנו רואים שני כוכבים </a:t>
            </a:r>
          </a:p>
          <a:p>
            <a:pPr marL="228600" indent="-228600" algn="r" rtl="1">
              <a:buAutoNum type="arabicPeriod"/>
            </a:pPr>
            <a:r>
              <a:rPr lang="he-IL" dirty="0"/>
              <a:t>וכל הלאה</a:t>
            </a:r>
          </a:p>
          <a:p>
            <a:pPr marL="228600" indent="-228600" algn="r" rtl="1">
              <a:buAutoNum type="arabicPeriod"/>
            </a:pPr>
            <a:r>
              <a:rPr lang="he-IL" dirty="0"/>
              <a:t> </a:t>
            </a:r>
          </a:p>
          <a:p>
            <a:pPr marL="228600" indent="-228600" algn="r" rtl="1">
              <a:buAutoNum type="arabicPeriod"/>
            </a:pPr>
            <a:r>
              <a:rPr lang="he-IL" dirty="0"/>
              <a:t> </a:t>
            </a:r>
          </a:p>
          <a:p>
            <a:pPr marL="228600" indent="-228600" algn="r" rtl="1">
              <a:buAutoNum type="arabicPeriod"/>
            </a:pPr>
            <a:r>
              <a:rPr lang="he-IL" dirty="0"/>
              <a:t> </a:t>
            </a:r>
            <a:r>
              <a:rPr lang="he-IL" dirty="0" err="1"/>
              <a:t>נתיחס</a:t>
            </a:r>
            <a:r>
              <a:rPr lang="he-IL" dirty="0"/>
              <a:t> לכל אובייקט ולכן נקבל מדידות של 7 אובייקטים.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11</a:t>
            </a:fld>
            <a:endParaRPr lang="en-IL"/>
          </a:p>
        </p:txBody>
      </p:sp>
    </p:spTree>
    <p:extLst>
      <p:ext uri="{BB962C8B-B14F-4D97-AF65-F5344CB8AC3E}">
        <p14:creationId xmlns:p14="http://schemas.microsoft.com/office/powerpoint/2010/main" val="4050266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כאן אפשר לראות מדידה בשיטת </a:t>
            </a:r>
            <a:r>
              <a:rPr lang="en-US" dirty="0"/>
              <a:t>FBF</a:t>
            </a:r>
            <a:r>
              <a:rPr lang="he-IL" dirty="0"/>
              <a:t> לעומת המפה האמיתית.</a:t>
            </a:r>
          </a:p>
          <a:p>
            <a:pPr algn="r" rtl="1"/>
            <a:r>
              <a:rPr lang="he-IL" dirty="0"/>
              <a:t>ניתן לראות שיש המון מדידות של אובייקטים.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12</a:t>
            </a:fld>
            <a:endParaRPr lang="en-IL"/>
          </a:p>
        </p:txBody>
      </p:sp>
    </p:spTree>
    <p:extLst>
      <p:ext uri="{BB962C8B-B14F-4D97-AF65-F5344CB8AC3E}">
        <p14:creationId xmlns:p14="http://schemas.microsoft.com/office/powerpoint/2010/main" val="1846493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בחלק השני של האלגוריתם אנו מאחדים אובייקטים קרובים אשר משתייכים לאתו ה </a:t>
            </a:r>
            <a:r>
              <a:rPr lang="en-US" dirty="0"/>
              <a:t>CLASS</a:t>
            </a:r>
            <a:r>
              <a:rPr lang="he-IL" dirty="0"/>
              <a:t>.</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13</a:t>
            </a:fld>
            <a:endParaRPr lang="en-IL"/>
          </a:p>
        </p:txBody>
      </p:sp>
    </p:spTree>
    <p:extLst>
      <p:ext uri="{BB962C8B-B14F-4D97-AF65-F5344CB8AC3E}">
        <p14:creationId xmlns:p14="http://schemas.microsoft.com/office/powerpoint/2010/main" val="20731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25/01/2022 10:07</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25/01/2022 10:07</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25/01/2022 10:07</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25/01/2022 10:07</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25/01/2022 10:07</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25/01/2022 10:07</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25/01/2022 10:07</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25/01/2022 10:07</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25/01/2022 10:07</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25/01/2022 10:07</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25/01/2022 10:07</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25/01/2022 10:07</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0.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86.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7.png"/><Relationship Id="rId9" Type="http://schemas.openxmlformats.org/officeDocument/2006/relationships/image" Target="../media/image79.png"/><Relationship Id="rId1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88.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90.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9.png"/><Relationship Id="rId9" Type="http://schemas.openxmlformats.org/officeDocument/2006/relationships/image" Target="../media/image79.png"/><Relationship Id="rId14" Type="http://schemas.openxmlformats.org/officeDocument/2006/relationships/image" Target="../media/image84.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2.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97.png"/><Relationship Id="rId12"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83.png"/><Relationship Id="rId3" Type="http://schemas.openxmlformats.org/officeDocument/2006/relationships/image" Target="../media/image88.png"/><Relationship Id="rId7" Type="http://schemas.openxmlformats.org/officeDocument/2006/relationships/image" Target="../media/image98.png"/><Relationship Id="rId12" Type="http://schemas.openxmlformats.org/officeDocument/2006/relationships/image" Target="../media/image82.png"/><Relationship Id="rId2" Type="http://schemas.openxmlformats.org/officeDocument/2006/relationships/notesSlide" Target="../notesSlides/notesSlide16.xml"/><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81.png"/><Relationship Id="rId5" Type="http://schemas.openxmlformats.org/officeDocument/2006/relationships/image" Target="../media/image91.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9.png"/><Relationship Id="rId9" Type="http://schemas.openxmlformats.org/officeDocument/2006/relationships/image" Target="../media/image100.png"/><Relationship Id="rId1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media" Target="../media/media3.avi"/><Relationship Id="rId7" Type="http://schemas.openxmlformats.org/officeDocument/2006/relationships/image" Target="../media/image70.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69.png"/><Relationship Id="rId5" Type="http://schemas.openxmlformats.org/officeDocument/2006/relationships/slideLayout" Target="../slideLayouts/slideLayout2.xml"/><Relationship Id="rId4" Type="http://schemas.openxmlformats.org/officeDocument/2006/relationships/video" Target="../media/media3.avi"/><Relationship Id="rId9" Type="http://schemas.openxmlformats.org/officeDocument/2006/relationships/image" Target="../media/image111.png"/></Relationships>
</file>

<file path=ppt/slides/_rels/slide29.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50.png"/></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7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90.png"/></Relationships>
</file>

<file path=ppt/slides/_rels/slide4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17.png"/><Relationship Id="rId7" Type="http://schemas.openxmlformats.org/officeDocument/2006/relationships/image" Target="../media/image1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0.png"/><Relationship Id="rId10" Type="http://schemas.openxmlformats.org/officeDocument/2006/relationships/image" Target="../media/image560.png"/><Relationship Id="rId4" Type="http://schemas.openxmlformats.org/officeDocument/2006/relationships/image" Target="../media/image500.png"/><Relationship Id="rId9" Type="http://schemas.openxmlformats.org/officeDocument/2006/relationships/image" Target="../media/image16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390672" cy="769441"/>
          </a:xfrm>
          <a:prstGeom prst="rect">
            <a:avLst/>
          </a:prstGeom>
          <a:noFill/>
        </p:spPr>
        <p:txBody>
          <a:bodyPr wrap="none" rtlCol="0">
            <a:spAutoFit/>
          </a:bodyPr>
          <a:lstStyle/>
          <a:p>
            <a:r>
              <a:rPr lang="en-US" sz="4400" dirty="0"/>
              <a:t>Sher and Alon</a:t>
            </a:r>
            <a:endParaRPr lang="en-IL" sz="4400" dirty="0"/>
          </a:p>
        </p:txBody>
      </p:sp>
      <p:grpSp>
        <p:nvGrpSpPr>
          <p:cNvPr id="8" name="Group 7">
            <a:extLst>
              <a:ext uri="{FF2B5EF4-FFF2-40B4-BE49-F238E27FC236}">
                <a16:creationId xmlns:a16="http://schemas.microsoft.com/office/drawing/2014/main" id="{1EB37FE6-2B37-4CD7-BD06-7E8059CB78E8}"/>
              </a:ext>
            </a:extLst>
          </p:cNvPr>
          <p:cNvGrpSpPr/>
          <p:nvPr/>
        </p:nvGrpSpPr>
        <p:grpSpPr>
          <a:xfrm>
            <a:off x="2068944" y="3251200"/>
            <a:ext cx="8328627" cy="1323439"/>
            <a:chOff x="2216727" y="1801091"/>
            <a:chExt cx="8328627" cy="1323439"/>
          </a:xfrm>
        </p:grpSpPr>
        <p:sp>
          <p:nvSpPr>
            <p:cNvPr id="5" name="TextBox 4">
              <a:extLst>
                <a:ext uri="{FF2B5EF4-FFF2-40B4-BE49-F238E27FC236}">
                  <a16:creationId xmlns:a16="http://schemas.microsoft.com/office/drawing/2014/main" id="{513625B2-81C0-4B63-8287-B35E04752894}"/>
                </a:ext>
              </a:extLst>
            </p:cNvPr>
            <p:cNvSpPr txBox="1"/>
            <p:nvPr/>
          </p:nvSpPr>
          <p:spPr>
            <a:xfrm>
              <a:off x="2216727" y="1801091"/>
              <a:ext cx="8328627" cy="584775"/>
            </a:xfrm>
            <a:prstGeom prst="rect">
              <a:avLst/>
            </a:prstGeom>
            <a:noFill/>
          </p:spPr>
          <p:txBody>
            <a:bodyPr wrap="none" rtlCol="0">
              <a:spAutoFit/>
            </a:bodyPr>
            <a:lstStyle/>
            <a:p>
              <a:r>
                <a:rPr lang="en-US" sz="3200" dirty="0"/>
                <a:t>Probabilistic Data Association for Semantic SLAM</a:t>
              </a:r>
              <a:endParaRPr lang="en-IL" sz="3200" dirty="0"/>
            </a:p>
          </p:txBody>
        </p:sp>
        <p:sp>
          <p:nvSpPr>
            <p:cNvPr id="6" name="TextBox 5">
              <a:extLst>
                <a:ext uri="{FF2B5EF4-FFF2-40B4-BE49-F238E27FC236}">
                  <a16:creationId xmlns:a16="http://schemas.microsoft.com/office/drawing/2014/main" id="{D592FAF9-DC28-44F8-AE8C-5D9CC0FD98E0}"/>
                </a:ext>
              </a:extLst>
            </p:cNvPr>
            <p:cNvSpPr txBox="1"/>
            <p:nvPr/>
          </p:nvSpPr>
          <p:spPr>
            <a:xfrm>
              <a:off x="2918691" y="2385866"/>
              <a:ext cx="6547370" cy="369332"/>
            </a:xfrm>
            <a:prstGeom prst="rect">
              <a:avLst/>
            </a:prstGeom>
            <a:noFill/>
          </p:spPr>
          <p:txBody>
            <a:bodyPr wrap="none" rtlCol="0">
              <a:spAutoFit/>
            </a:bodyPr>
            <a:lstStyle/>
            <a:p>
              <a:r>
                <a:rPr lang="en-US" dirty="0">
                  <a:solidFill>
                    <a:schemeClr val="bg2">
                      <a:lumMod val="50000"/>
                    </a:schemeClr>
                  </a:solidFill>
                </a:rPr>
                <a:t>Sean L. Bowman, Nikolay </a:t>
              </a:r>
              <a:r>
                <a:rPr lang="en-US" dirty="0" err="1">
                  <a:solidFill>
                    <a:schemeClr val="bg2">
                      <a:lumMod val="50000"/>
                    </a:schemeClr>
                  </a:solidFill>
                </a:rPr>
                <a:t>Atanasov</a:t>
              </a:r>
              <a:r>
                <a:rPr lang="en-US" dirty="0">
                  <a:solidFill>
                    <a:schemeClr val="bg2">
                      <a:lumMod val="50000"/>
                    </a:schemeClr>
                  </a:solidFill>
                </a:rPr>
                <a:t>, Kostas </a:t>
              </a:r>
              <a:r>
                <a:rPr lang="en-US" dirty="0" err="1">
                  <a:solidFill>
                    <a:schemeClr val="bg2">
                      <a:lumMod val="50000"/>
                    </a:schemeClr>
                  </a:solidFill>
                </a:rPr>
                <a:t>Daniilidis</a:t>
              </a:r>
              <a:r>
                <a:rPr lang="en-US" dirty="0">
                  <a:solidFill>
                    <a:schemeClr val="bg2">
                      <a:lumMod val="50000"/>
                    </a:schemeClr>
                  </a:solidFill>
                </a:rPr>
                <a:t>, George J. Papas</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93EB0858-82FF-4BBD-88BE-4DBF633CB3DA}"/>
                </a:ext>
              </a:extLst>
            </p:cNvPr>
            <p:cNvSpPr txBox="1"/>
            <p:nvPr/>
          </p:nvSpPr>
          <p:spPr>
            <a:xfrm>
              <a:off x="5721927" y="2755198"/>
              <a:ext cx="1144865" cy="369332"/>
            </a:xfrm>
            <a:prstGeom prst="rect">
              <a:avLst/>
            </a:prstGeom>
            <a:noFill/>
          </p:spPr>
          <p:txBody>
            <a:bodyPr wrap="none" rtlCol="0">
              <a:spAutoFit/>
            </a:bodyPr>
            <a:lstStyle/>
            <a:p>
              <a:r>
                <a:rPr lang="en-US" dirty="0">
                  <a:solidFill>
                    <a:schemeClr val="bg2">
                      <a:lumMod val="50000"/>
                    </a:schemeClr>
                  </a:solidFill>
                </a:rPr>
                <a:t>ICRA 2017</a:t>
              </a:r>
              <a:endParaRPr lang="en-IL" dirty="0">
                <a:solidFill>
                  <a:schemeClr val="bg2">
                    <a:lumMod val="50000"/>
                  </a:schemeClr>
                </a:solidFill>
              </a:endParaRPr>
            </a:p>
          </p:txBody>
        </p:sp>
      </p:grpSp>
      <p:grpSp>
        <p:nvGrpSpPr>
          <p:cNvPr id="9" name="Group 8">
            <a:extLst>
              <a:ext uri="{FF2B5EF4-FFF2-40B4-BE49-F238E27FC236}">
                <a16:creationId xmlns:a16="http://schemas.microsoft.com/office/drawing/2014/main" id="{9FADF10A-2ACF-46FD-82DC-6AB497DC0BB3}"/>
              </a:ext>
            </a:extLst>
          </p:cNvPr>
          <p:cNvGrpSpPr/>
          <p:nvPr/>
        </p:nvGrpSpPr>
        <p:grpSpPr>
          <a:xfrm>
            <a:off x="1446186" y="1379518"/>
            <a:ext cx="9196813" cy="1354216"/>
            <a:chOff x="2216727" y="1801091"/>
            <a:chExt cx="9196813" cy="1354216"/>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11" name="TextBox 10">
              <a:extLst>
                <a:ext uri="{FF2B5EF4-FFF2-40B4-BE49-F238E27FC236}">
                  <a16:creationId xmlns:a16="http://schemas.microsoft.com/office/drawing/2014/main" id="{E0E93AFD-91C5-4DDF-A27A-C8BBEF346EB7}"/>
                </a:ext>
              </a:extLst>
            </p:cNvPr>
            <p:cNvSpPr txBox="1"/>
            <p:nvPr/>
          </p:nvSpPr>
          <p:spPr>
            <a:xfrm>
              <a:off x="3398974" y="2413114"/>
              <a:ext cx="6763583"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Jonathan P. How</a:t>
              </a:r>
              <a:endParaRPr lang="en-IL" dirty="0">
                <a:solidFill>
                  <a:schemeClr val="bg2">
                    <a:lumMod val="50000"/>
                  </a:schemeClr>
                </a:solidFill>
              </a:endParaRPr>
            </a:p>
          </p:txBody>
        </p:sp>
        <p:sp>
          <p:nvSpPr>
            <p:cNvPr id="12" name="TextBox 11">
              <a:extLst>
                <a:ext uri="{FF2B5EF4-FFF2-40B4-BE49-F238E27FC236}">
                  <a16:creationId xmlns:a16="http://schemas.microsoft.com/office/drawing/2014/main" id="{AB46966B-E7F5-4DF2-B770-E8EBB2620C28}"/>
                </a:ext>
              </a:extLst>
            </p:cNvPr>
            <p:cNvSpPr txBox="1"/>
            <p:nvPr/>
          </p:nvSpPr>
          <p:spPr>
            <a:xfrm>
              <a:off x="6344685" y="2785975"/>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sp>
        <p:nvSpPr>
          <p:cNvPr id="13" name="Rectangle 12">
            <a:extLst>
              <a:ext uri="{FF2B5EF4-FFF2-40B4-BE49-F238E27FC236}">
                <a16:creationId xmlns:a16="http://schemas.microsoft.com/office/drawing/2014/main" id="{79BE05B6-65EA-4E31-97A8-340C6ADDFBE3}"/>
              </a:ext>
            </a:extLst>
          </p:cNvPr>
          <p:cNvSpPr/>
          <p:nvPr/>
        </p:nvSpPr>
        <p:spPr>
          <a:xfrm>
            <a:off x="1365020" y="1345333"/>
            <a:ext cx="9359144" cy="6531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 name="Straight Connector 15">
            <a:extLst>
              <a:ext uri="{FF2B5EF4-FFF2-40B4-BE49-F238E27FC236}">
                <a16:creationId xmlns:a16="http://schemas.microsoft.com/office/drawing/2014/main" id="{AE143097-CA7A-4F49-B27E-DE8F9685804A}"/>
              </a:ext>
            </a:extLst>
          </p:cNvPr>
          <p:cNvCxnSpPr>
            <a:cxnSpLocks/>
          </p:cNvCxnSpPr>
          <p:nvPr/>
        </p:nvCxnSpPr>
        <p:spPr>
          <a:xfrm>
            <a:off x="2517605" y="1870195"/>
            <a:ext cx="218370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3A0605-6019-4C26-9437-1AA537396B89}"/>
              </a:ext>
            </a:extLst>
          </p:cNvPr>
          <p:cNvCxnSpPr>
            <a:cxnSpLocks/>
          </p:cNvCxnSpPr>
          <p:nvPr/>
        </p:nvCxnSpPr>
        <p:spPr>
          <a:xfrm>
            <a:off x="7684655" y="3771323"/>
            <a:ext cx="1522795"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Tree>
    <p:extLst>
      <p:ext uri="{BB962C8B-B14F-4D97-AF65-F5344CB8AC3E}">
        <p14:creationId xmlns:p14="http://schemas.microsoft.com/office/powerpoint/2010/main" val="414625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8" name="Right Brace 7">
            <a:extLst>
              <a:ext uri="{FF2B5EF4-FFF2-40B4-BE49-F238E27FC236}">
                <a16:creationId xmlns:a16="http://schemas.microsoft.com/office/drawing/2014/main" id="{CD279E2B-88CD-4505-8571-6A2118D3A6C4}"/>
              </a:ext>
            </a:extLst>
          </p:cNvPr>
          <p:cNvSpPr/>
          <p:nvPr/>
        </p:nvSpPr>
        <p:spPr>
          <a:xfrm>
            <a:off x="6096000" y="1649896"/>
            <a:ext cx="252038" cy="52677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nvGrpSpPr>
          <p:cNvPr id="15" name="Group 14">
            <a:extLst>
              <a:ext uri="{FF2B5EF4-FFF2-40B4-BE49-F238E27FC236}">
                <a16:creationId xmlns:a16="http://schemas.microsoft.com/office/drawing/2014/main" id="{8224E5AC-93F1-4C39-B103-35FF1BBD54E4}"/>
              </a:ext>
            </a:extLst>
          </p:cNvPr>
          <p:cNvGrpSpPr/>
          <p:nvPr/>
        </p:nvGrpSpPr>
        <p:grpSpPr>
          <a:xfrm>
            <a:off x="7099540" y="227072"/>
            <a:ext cx="4556764" cy="1200329"/>
            <a:chOff x="7099540" y="227072"/>
            <a:chExt cx="4556764" cy="1200329"/>
          </a:xfrm>
        </p:grpSpPr>
        <p:sp>
          <p:nvSpPr>
            <p:cNvPr id="2" name="TextBox 1">
              <a:extLst>
                <a:ext uri="{FF2B5EF4-FFF2-40B4-BE49-F238E27FC236}">
                  <a16:creationId xmlns:a16="http://schemas.microsoft.com/office/drawing/2014/main" id="{CC958706-C4A0-4674-BB02-B983B26E1D18}"/>
                </a:ext>
              </a:extLst>
            </p:cNvPr>
            <p:cNvSpPr txBox="1"/>
            <p:nvPr/>
          </p:nvSpPr>
          <p:spPr>
            <a:xfrm>
              <a:off x="7256362" y="227072"/>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14" name="Rectangle 13">
              <a:extLst>
                <a:ext uri="{FF2B5EF4-FFF2-40B4-BE49-F238E27FC236}">
                  <a16:creationId xmlns:a16="http://schemas.microsoft.com/office/drawing/2014/main" id="{A663E5A3-55B1-478C-90B5-88A8D96670FE}"/>
                </a:ext>
              </a:extLst>
            </p:cNvPr>
            <p:cNvSpPr/>
            <p:nvPr/>
          </p:nvSpPr>
          <p:spPr>
            <a:xfrm>
              <a:off x="7099540" y="227073"/>
              <a:ext cx="4556764" cy="120032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38560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C43DA9D-55D6-4AD7-8964-9C6D5FBCE299}"/>
              </a:ext>
            </a:extLst>
          </p:cNvPr>
          <p:cNvGrpSpPr/>
          <p:nvPr/>
        </p:nvGrpSpPr>
        <p:grpSpPr>
          <a:xfrm>
            <a:off x="8039383" y="1590151"/>
            <a:ext cx="3370102" cy="4950252"/>
            <a:chOff x="8537716" y="1622134"/>
            <a:chExt cx="2614196" cy="3839922"/>
          </a:xfrm>
        </p:grpSpPr>
        <p:grpSp>
          <p:nvGrpSpPr>
            <p:cNvPr id="102" name="Group 101">
              <a:extLst>
                <a:ext uri="{FF2B5EF4-FFF2-40B4-BE49-F238E27FC236}">
                  <a16:creationId xmlns:a16="http://schemas.microsoft.com/office/drawing/2014/main" id="{B57873A5-5A14-4AAD-B0C9-6712EF078606}"/>
                </a:ext>
              </a:extLst>
            </p:cNvPr>
            <p:cNvGrpSpPr/>
            <p:nvPr/>
          </p:nvGrpSpPr>
          <p:grpSpPr>
            <a:xfrm>
              <a:off x="8537716" y="1622134"/>
              <a:ext cx="2614196" cy="3839922"/>
              <a:chOff x="9517449" y="327048"/>
              <a:chExt cx="2030420" cy="2982430"/>
            </a:xfrm>
          </p:grpSpPr>
          <p:grpSp>
            <p:nvGrpSpPr>
              <p:cNvPr id="103" name="Group 102">
                <a:extLst>
                  <a:ext uri="{FF2B5EF4-FFF2-40B4-BE49-F238E27FC236}">
                    <a16:creationId xmlns:a16="http://schemas.microsoft.com/office/drawing/2014/main" id="{8707E2EE-7AEE-4129-ABAF-D1C5E43DB028}"/>
                  </a:ext>
                </a:extLst>
              </p:cNvPr>
              <p:cNvGrpSpPr/>
              <p:nvPr/>
            </p:nvGrpSpPr>
            <p:grpSpPr>
              <a:xfrm>
                <a:off x="9517449" y="899336"/>
                <a:ext cx="2030420" cy="2410142"/>
                <a:chOff x="7987752" y="4027238"/>
                <a:chExt cx="2030420" cy="2410142"/>
              </a:xfrm>
            </p:grpSpPr>
            <p:grpSp>
              <p:nvGrpSpPr>
                <p:cNvPr id="106" name="Group 105">
                  <a:extLst>
                    <a:ext uri="{FF2B5EF4-FFF2-40B4-BE49-F238E27FC236}">
                      <a16:creationId xmlns:a16="http://schemas.microsoft.com/office/drawing/2014/main" id="{08A1515B-EEDD-459D-B292-DE7A79B090BD}"/>
                    </a:ext>
                  </a:extLst>
                </p:cNvPr>
                <p:cNvGrpSpPr/>
                <p:nvPr/>
              </p:nvGrpSpPr>
              <p:grpSpPr>
                <a:xfrm>
                  <a:off x="7987752" y="4027238"/>
                  <a:ext cx="2030420" cy="2333548"/>
                  <a:chOff x="7939043" y="1625125"/>
                  <a:chExt cx="3240279" cy="3724030"/>
                </a:xfrm>
              </p:grpSpPr>
              <p:sp>
                <p:nvSpPr>
                  <p:cNvPr id="110" name="Freeform: Shape 109">
                    <a:extLst>
                      <a:ext uri="{FF2B5EF4-FFF2-40B4-BE49-F238E27FC236}">
                        <a16:creationId xmlns:a16="http://schemas.microsoft.com/office/drawing/2014/main" id="{34895F75-DC10-4C3B-A425-789B6B5C4B4E}"/>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11" name="Group 110">
                    <a:extLst>
                      <a:ext uri="{FF2B5EF4-FFF2-40B4-BE49-F238E27FC236}">
                        <a16:creationId xmlns:a16="http://schemas.microsoft.com/office/drawing/2014/main" id="{015D6384-BA99-4E30-9334-92E18111E924}"/>
                      </a:ext>
                    </a:extLst>
                  </p:cNvPr>
                  <p:cNvGrpSpPr/>
                  <p:nvPr/>
                </p:nvGrpSpPr>
                <p:grpSpPr>
                  <a:xfrm>
                    <a:off x="7939043" y="1625125"/>
                    <a:ext cx="3240279" cy="3724030"/>
                    <a:chOff x="7631394" y="1112377"/>
                    <a:chExt cx="3240279" cy="3724030"/>
                  </a:xfrm>
                </p:grpSpPr>
                <p:sp>
                  <p:nvSpPr>
                    <p:cNvPr id="112" name="Oval 111">
                      <a:extLst>
                        <a:ext uri="{FF2B5EF4-FFF2-40B4-BE49-F238E27FC236}">
                          <a16:creationId xmlns:a16="http://schemas.microsoft.com/office/drawing/2014/main" id="{226E5674-16B9-41C0-8561-086248F026E6}"/>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3" name="Oval 112">
                      <a:extLst>
                        <a:ext uri="{FF2B5EF4-FFF2-40B4-BE49-F238E27FC236}">
                          <a16:creationId xmlns:a16="http://schemas.microsoft.com/office/drawing/2014/main" id="{807FCCBE-31DE-42A4-B799-BF2007171F8F}"/>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4" name="Oval 113">
                      <a:extLst>
                        <a:ext uri="{FF2B5EF4-FFF2-40B4-BE49-F238E27FC236}">
                          <a16:creationId xmlns:a16="http://schemas.microsoft.com/office/drawing/2014/main" id="{E06E6B5D-1F82-47EA-AC2C-32E9E40CFB11}"/>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5" name="Oval 114">
                      <a:extLst>
                        <a:ext uri="{FF2B5EF4-FFF2-40B4-BE49-F238E27FC236}">
                          <a16:creationId xmlns:a16="http://schemas.microsoft.com/office/drawing/2014/main" id="{974E1C0C-9CDF-4D08-9389-FCDF4D5B27D6}"/>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16" name="Straight Connector 115">
                      <a:extLst>
                        <a:ext uri="{FF2B5EF4-FFF2-40B4-BE49-F238E27FC236}">
                          <a16:creationId xmlns:a16="http://schemas.microsoft.com/office/drawing/2014/main" id="{940A70EA-968F-4941-99B2-D67AA0488210}"/>
                        </a:ext>
                      </a:extLst>
                    </p:cNvPr>
                    <p:cNvCxnSpPr>
                      <a:cxnSpLocks/>
                    </p:cNvCxnSpPr>
                    <p:nvPr/>
                  </p:nvCxnSpPr>
                  <p:spPr>
                    <a:xfrm>
                      <a:off x="7938455" y="4549209"/>
                      <a:ext cx="1354951" cy="2871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927E9DE-F7E0-4998-960E-B1801A9F5C52}"/>
                        </a:ext>
                      </a:extLst>
                    </p:cNvPr>
                    <p:cNvCxnSpPr>
                      <a:cxnSpLocks/>
                    </p:cNvCxnSpPr>
                    <p:nvPr/>
                  </p:nvCxnSpPr>
                  <p:spPr>
                    <a:xfrm>
                      <a:off x="8389191" y="3767271"/>
                      <a:ext cx="963262" cy="83915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53F2E2-D55D-42D1-A796-58DA717DD44C}"/>
                        </a:ext>
                      </a:extLst>
                    </p:cNvPr>
                    <p:cNvCxnSpPr>
                      <a:cxnSpLocks/>
                    </p:cNvCxnSpPr>
                    <p:nvPr/>
                  </p:nvCxnSpPr>
                  <p:spPr>
                    <a:xfrm flipH="1">
                      <a:off x="9720276" y="2973936"/>
                      <a:ext cx="350286" cy="16743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A68D8193-48C0-47CF-8A42-DBB47062A0DB}"/>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0" name="Oval 119">
                      <a:extLst>
                        <a:ext uri="{FF2B5EF4-FFF2-40B4-BE49-F238E27FC236}">
                          <a16:creationId xmlns:a16="http://schemas.microsoft.com/office/drawing/2014/main" id="{F316469F-BC71-4E5A-ACB6-A491ECD93937}"/>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21" name="Straight Connector 120">
                      <a:extLst>
                        <a:ext uri="{FF2B5EF4-FFF2-40B4-BE49-F238E27FC236}">
                          <a16:creationId xmlns:a16="http://schemas.microsoft.com/office/drawing/2014/main" id="{4D90CCBF-49E4-4E11-AAD0-F4036018C80C}"/>
                        </a:ext>
                      </a:extLst>
                    </p:cNvPr>
                    <p:cNvCxnSpPr>
                      <a:cxnSpLocks/>
                    </p:cNvCxnSpPr>
                    <p:nvPr/>
                  </p:nvCxnSpPr>
                  <p:spPr>
                    <a:xfrm>
                      <a:off x="9275800" y="1688494"/>
                      <a:ext cx="1108706" cy="3137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94FFA8-DADF-4D4E-B9D4-73C87BCB03A8}"/>
                        </a:ext>
                      </a:extLst>
                    </p:cNvPr>
                    <p:cNvCxnSpPr>
                      <a:cxnSpLocks/>
                    </p:cNvCxnSpPr>
                    <p:nvPr/>
                  </p:nvCxnSpPr>
                  <p:spPr>
                    <a:xfrm flipV="1">
                      <a:off x="9153126" y="1193471"/>
                      <a:ext cx="1263585" cy="31363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90A4FD1-3B3D-4956-8200-FC6B1E708897}"/>
                        </a:ext>
                      </a:extLst>
                    </p:cNvPr>
                    <p:cNvCxnSpPr>
                      <a:cxnSpLocks/>
                    </p:cNvCxnSpPr>
                    <p:nvPr/>
                  </p:nvCxnSpPr>
                  <p:spPr>
                    <a:xfrm>
                      <a:off x="9153126" y="2055464"/>
                      <a:ext cx="764267" cy="5082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07" name="Star: 5 Points 106">
                  <a:extLst>
                    <a:ext uri="{FF2B5EF4-FFF2-40B4-BE49-F238E27FC236}">
                      <a16:creationId xmlns:a16="http://schemas.microsoft.com/office/drawing/2014/main" id="{B91FF00A-F944-455C-8201-782F31F6A955}"/>
                    </a:ext>
                  </a:extLst>
                </p:cNvPr>
                <p:cNvSpPr/>
                <p:nvPr/>
              </p:nvSpPr>
              <p:spPr>
                <a:xfrm>
                  <a:off x="9094589" y="6256131"/>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8" name="Star: 5 Points 107">
                  <a:extLst>
                    <a:ext uri="{FF2B5EF4-FFF2-40B4-BE49-F238E27FC236}">
                      <a16:creationId xmlns:a16="http://schemas.microsoft.com/office/drawing/2014/main" id="{D155DED8-C606-4F69-A694-8BE768799FF4}"/>
                    </a:ext>
                  </a:extLst>
                </p:cNvPr>
                <p:cNvSpPr/>
                <p:nvPr/>
              </p:nvSpPr>
              <p:spPr>
                <a:xfrm>
                  <a:off x="8727917" y="449421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9" name="Isosceles Triangle 108">
                  <a:extLst>
                    <a:ext uri="{FF2B5EF4-FFF2-40B4-BE49-F238E27FC236}">
                      <a16:creationId xmlns:a16="http://schemas.microsoft.com/office/drawing/2014/main" id="{12611876-1845-4F73-B382-DF9E7305A1C5}"/>
                    </a:ext>
                  </a:extLst>
                </p:cNvPr>
                <p:cNvSpPr/>
                <p:nvPr/>
              </p:nvSpPr>
              <p:spPr>
                <a:xfrm>
                  <a:off x="8787558" y="4257653"/>
                  <a:ext cx="153740" cy="13253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105" name="TextBox 104">
                <a:extLst>
                  <a:ext uri="{FF2B5EF4-FFF2-40B4-BE49-F238E27FC236}">
                    <a16:creationId xmlns:a16="http://schemas.microsoft.com/office/drawing/2014/main" id="{0EC45953-F57F-462F-93AB-A71DC0F77459}"/>
                  </a:ext>
                </a:extLst>
              </p:cNvPr>
              <p:cNvSpPr txBox="1"/>
              <p:nvPr/>
            </p:nvSpPr>
            <p:spPr>
              <a:xfrm>
                <a:off x="10015054" y="327048"/>
                <a:ext cx="1399712" cy="315230"/>
              </a:xfrm>
              <a:prstGeom prst="rect">
                <a:avLst/>
              </a:prstGeom>
              <a:noFill/>
            </p:spPr>
            <p:txBody>
              <a:bodyPr wrap="square" rtlCol="0">
                <a:spAutoFit/>
              </a:bodyPr>
              <a:lstStyle/>
              <a:p>
                <a:r>
                  <a:rPr lang="en-US" sz="2800" dirty="0"/>
                  <a:t>Ground Truth</a:t>
                </a:r>
                <a:endParaRPr lang="en-IL" sz="2800" dirty="0"/>
              </a:p>
            </p:txBody>
          </p:sp>
        </p:grpSp>
        <p:cxnSp>
          <p:nvCxnSpPr>
            <p:cNvPr id="124" name="Straight Connector 123">
              <a:extLst>
                <a:ext uri="{FF2B5EF4-FFF2-40B4-BE49-F238E27FC236}">
                  <a16:creationId xmlns:a16="http://schemas.microsoft.com/office/drawing/2014/main" id="{3FDE2FE0-ECE7-4D46-B706-835D2D6A2CD2}"/>
                </a:ext>
              </a:extLst>
            </p:cNvPr>
            <p:cNvCxnSpPr>
              <a:cxnSpLocks/>
            </p:cNvCxnSpPr>
            <p:nvPr/>
          </p:nvCxnSpPr>
          <p:spPr>
            <a:xfrm flipH="1">
              <a:off x="9607368" y="3282138"/>
              <a:ext cx="1" cy="555515"/>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16FF4ED-86D7-40E6-B99B-876ECF998BB2}"/>
                </a:ext>
              </a:extLst>
            </p:cNvPr>
            <p:cNvCxnSpPr>
              <a:cxnSpLocks/>
            </p:cNvCxnSpPr>
            <p:nvPr/>
          </p:nvCxnSpPr>
          <p:spPr>
            <a:xfrm flipH="1" flipV="1">
              <a:off x="9724049" y="4300937"/>
              <a:ext cx="307778" cy="78713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4D4A8D68-9152-4FEA-BBE4-09544FE6B0BB}"/>
              </a:ext>
            </a:extLst>
          </p:cNvPr>
          <p:cNvGrpSpPr/>
          <p:nvPr/>
        </p:nvGrpSpPr>
        <p:grpSpPr>
          <a:xfrm>
            <a:off x="2767596" y="3121485"/>
            <a:ext cx="814769" cy="1332025"/>
            <a:chOff x="2596659" y="2825161"/>
            <a:chExt cx="632311" cy="1033733"/>
          </a:xfrm>
        </p:grpSpPr>
        <p:sp>
          <p:nvSpPr>
            <p:cNvPr id="159" name="Oval 158">
              <a:extLst>
                <a:ext uri="{FF2B5EF4-FFF2-40B4-BE49-F238E27FC236}">
                  <a16:creationId xmlns:a16="http://schemas.microsoft.com/office/drawing/2014/main" id="{57D96D79-07AC-4F91-82A9-8CDF5C864617}"/>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9" name="Straight Arrow Connector 168">
              <a:extLst>
                <a:ext uri="{FF2B5EF4-FFF2-40B4-BE49-F238E27FC236}">
                  <a16:creationId xmlns:a16="http://schemas.microsoft.com/office/drawing/2014/main" id="{1AD5E910-005F-4ABB-97E0-B54E12E3C5DB}"/>
                </a:ext>
              </a:extLst>
            </p:cNvPr>
            <p:cNvCxnSpPr>
              <a:cxnSpLocks/>
              <a:stCxn id="143" idx="7"/>
              <a:endCxn id="159"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Star: 5 Points 173">
              <a:extLst>
                <a:ext uri="{FF2B5EF4-FFF2-40B4-BE49-F238E27FC236}">
                  <a16:creationId xmlns:a16="http://schemas.microsoft.com/office/drawing/2014/main" id="{C95E3F30-9415-432B-83DE-ED5DCCCEB950}"/>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8" name="Straight Connector 177">
              <a:extLst>
                <a:ext uri="{FF2B5EF4-FFF2-40B4-BE49-F238E27FC236}">
                  <a16:creationId xmlns:a16="http://schemas.microsoft.com/office/drawing/2014/main" id="{246D1044-5984-40B0-9A61-A0C385D5D6F9}"/>
                </a:ext>
              </a:extLst>
            </p:cNvPr>
            <p:cNvCxnSpPr>
              <a:cxnSpLocks/>
              <a:stCxn id="159"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562C7EB0-E043-41C0-88B3-FFD6067251B9}"/>
              </a:ext>
            </a:extLst>
          </p:cNvPr>
          <p:cNvGrpSpPr/>
          <p:nvPr/>
        </p:nvGrpSpPr>
        <p:grpSpPr>
          <a:xfrm>
            <a:off x="2694660" y="2806213"/>
            <a:ext cx="1995860" cy="1198901"/>
            <a:chOff x="2540056" y="2580490"/>
            <a:chExt cx="1548910" cy="930421"/>
          </a:xfrm>
        </p:grpSpPr>
        <p:sp>
          <p:nvSpPr>
            <p:cNvPr id="160" name="Oval 159">
              <a:extLst>
                <a:ext uri="{FF2B5EF4-FFF2-40B4-BE49-F238E27FC236}">
                  <a16:creationId xmlns:a16="http://schemas.microsoft.com/office/drawing/2014/main" id="{14769746-DBF3-4305-9593-90B13E133652}"/>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0" name="Straight Arrow Connector 169">
              <a:extLst>
                <a:ext uri="{FF2B5EF4-FFF2-40B4-BE49-F238E27FC236}">
                  <a16:creationId xmlns:a16="http://schemas.microsoft.com/office/drawing/2014/main" id="{FAD68A46-F91E-4E5F-8BBA-7286B6166B8E}"/>
                </a:ext>
              </a:extLst>
            </p:cNvPr>
            <p:cNvCxnSpPr>
              <a:cxnSpLocks/>
              <a:stCxn id="159" idx="7"/>
              <a:endCxn id="16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Isosceles Triangle 174">
              <a:extLst>
                <a:ext uri="{FF2B5EF4-FFF2-40B4-BE49-F238E27FC236}">
                  <a16:creationId xmlns:a16="http://schemas.microsoft.com/office/drawing/2014/main" id="{FB98BDDD-F6F1-43AD-98BB-A6DA1914FA4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9" name="Straight Connector 178">
              <a:extLst>
                <a:ext uri="{FF2B5EF4-FFF2-40B4-BE49-F238E27FC236}">
                  <a16:creationId xmlns:a16="http://schemas.microsoft.com/office/drawing/2014/main" id="{D21C4A93-7922-40F2-8D54-D7A4835D622B}"/>
                </a:ext>
              </a:extLst>
            </p:cNvPr>
            <p:cNvCxnSpPr>
              <a:cxnSpLocks/>
              <a:stCxn id="160" idx="1"/>
              <a:endCxn id="17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B12D9518-096D-48EA-8811-37910C8EE5FA}"/>
              </a:ext>
            </a:extLst>
          </p:cNvPr>
          <p:cNvGrpSpPr/>
          <p:nvPr/>
        </p:nvGrpSpPr>
        <p:grpSpPr>
          <a:xfrm>
            <a:off x="2810835" y="2333857"/>
            <a:ext cx="1750866" cy="1111987"/>
            <a:chOff x="2630215" y="2213913"/>
            <a:chExt cx="1358780" cy="862970"/>
          </a:xfrm>
        </p:grpSpPr>
        <p:sp>
          <p:nvSpPr>
            <p:cNvPr id="163" name="Oval 162">
              <a:extLst>
                <a:ext uri="{FF2B5EF4-FFF2-40B4-BE49-F238E27FC236}">
                  <a16:creationId xmlns:a16="http://schemas.microsoft.com/office/drawing/2014/main" id="{D1A49118-3E40-4095-AEDE-81E770FC67AD}"/>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1" name="Straight Arrow Connector 170">
              <a:extLst>
                <a:ext uri="{FF2B5EF4-FFF2-40B4-BE49-F238E27FC236}">
                  <a16:creationId xmlns:a16="http://schemas.microsoft.com/office/drawing/2014/main" id="{EFC3B873-9939-4C48-863E-23A306653663}"/>
                </a:ext>
              </a:extLst>
            </p:cNvPr>
            <p:cNvCxnSpPr>
              <a:cxnSpLocks/>
              <a:stCxn id="160" idx="0"/>
              <a:endCxn id="163"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Isosceles Triangle 175">
              <a:extLst>
                <a:ext uri="{FF2B5EF4-FFF2-40B4-BE49-F238E27FC236}">
                  <a16:creationId xmlns:a16="http://schemas.microsoft.com/office/drawing/2014/main" id="{AD5B46E7-DA5F-4D5A-B2BB-ACF7857270AC}"/>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82" name="Straight Connector 181">
              <a:extLst>
                <a:ext uri="{FF2B5EF4-FFF2-40B4-BE49-F238E27FC236}">
                  <a16:creationId xmlns:a16="http://schemas.microsoft.com/office/drawing/2014/main" id="{0815D28C-D5A5-467B-879F-D610BD6B9389}"/>
                </a:ext>
              </a:extLst>
            </p:cNvPr>
            <p:cNvCxnSpPr>
              <a:cxnSpLocks/>
              <a:stCxn id="163"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2" name="TextBox 191">
            <a:extLst>
              <a:ext uri="{FF2B5EF4-FFF2-40B4-BE49-F238E27FC236}">
                <a16:creationId xmlns:a16="http://schemas.microsoft.com/office/drawing/2014/main" id="{193BEF7B-A043-40B2-A042-E23FE9EABBF8}"/>
              </a:ext>
            </a:extLst>
          </p:cNvPr>
          <p:cNvSpPr txBox="1"/>
          <p:nvPr/>
        </p:nvSpPr>
        <p:spPr>
          <a:xfrm>
            <a:off x="865925" y="1683541"/>
            <a:ext cx="4399941" cy="523220"/>
          </a:xfrm>
          <a:prstGeom prst="rect">
            <a:avLst/>
          </a:prstGeom>
          <a:noFill/>
        </p:spPr>
        <p:txBody>
          <a:bodyPr wrap="square" rtlCol="0">
            <a:spAutoFit/>
          </a:bodyPr>
          <a:lstStyle/>
          <a:p>
            <a:r>
              <a:rPr lang="en-US" sz="2800" dirty="0"/>
              <a:t>Frame by Frame Initialization</a:t>
            </a:r>
            <a:endParaRPr lang="en-IL" sz="2800" dirty="0"/>
          </a:p>
        </p:txBody>
      </p:sp>
      <p:grpSp>
        <p:nvGrpSpPr>
          <p:cNvPr id="264" name="Group 263">
            <a:extLst>
              <a:ext uri="{FF2B5EF4-FFF2-40B4-BE49-F238E27FC236}">
                <a16:creationId xmlns:a16="http://schemas.microsoft.com/office/drawing/2014/main" id="{94BBAD5E-3A12-4201-BA3F-8B227E8D9B2D}"/>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2C0B8818-41F6-4567-9462-4CB4586A27D1}"/>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195" name="TextBox 194">
                  <a:extLst>
                    <a:ext uri="{FF2B5EF4-FFF2-40B4-BE49-F238E27FC236}">
                      <a16:creationId xmlns:a16="http://schemas.microsoft.com/office/drawing/2014/main" id="{2C0B8818-41F6-4567-9462-4CB4586A27D1}"/>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3"/>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A93E919-7AD8-4BAF-B9AC-891F2CD8858E}"/>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196" name="TextBox 195">
                  <a:extLst>
                    <a:ext uri="{FF2B5EF4-FFF2-40B4-BE49-F238E27FC236}">
                      <a16:creationId xmlns:a16="http://schemas.microsoft.com/office/drawing/2014/main" id="{FA93E919-7AD8-4BAF-B9AC-891F2CD8858E}"/>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E8AC0578-BA3A-4A59-BF9A-7E0322D65C60}"/>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200" name="TextBox 199">
                  <a:extLst>
                    <a:ext uri="{FF2B5EF4-FFF2-40B4-BE49-F238E27FC236}">
                      <a16:creationId xmlns:a16="http://schemas.microsoft.com/office/drawing/2014/main" id="{E8AC0578-BA3A-4A59-BF9A-7E0322D65C60}"/>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B999A0A-2755-4E85-BC33-AD7DD289F89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207" name="TextBox 206">
                  <a:extLst>
                    <a:ext uri="{FF2B5EF4-FFF2-40B4-BE49-F238E27FC236}">
                      <a16:creationId xmlns:a16="http://schemas.microsoft.com/office/drawing/2014/main" id="{8B999A0A-2755-4E85-BC33-AD7DD289F89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3D0790B0-3F75-4C3A-9E70-5386A125F273}"/>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216" name="TextBox 215">
                  <a:extLst>
                    <a:ext uri="{FF2B5EF4-FFF2-40B4-BE49-F238E27FC236}">
                      <a16:creationId xmlns:a16="http://schemas.microsoft.com/office/drawing/2014/main" id="{3D0790B0-3F75-4C3A-9E70-5386A125F273}"/>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4C483AB4-C66D-498C-BF8B-AB0FC0FEDBD8}"/>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217" name="TextBox 216">
                  <a:extLst>
                    <a:ext uri="{FF2B5EF4-FFF2-40B4-BE49-F238E27FC236}">
                      <a16:creationId xmlns:a16="http://schemas.microsoft.com/office/drawing/2014/main" id="{4C483AB4-C66D-498C-BF8B-AB0FC0FEDBD8}"/>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AA3A259-A019-4C1D-88ED-0100D1E2BA9A}"/>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218" name="TextBox 217">
                  <a:extLst>
                    <a:ext uri="{FF2B5EF4-FFF2-40B4-BE49-F238E27FC236}">
                      <a16:creationId xmlns:a16="http://schemas.microsoft.com/office/drawing/2014/main" id="{2AA3A259-A019-4C1D-88ED-0100D1E2BA9A}"/>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266" name="Group 265">
            <a:extLst>
              <a:ext uri="{FF2B5EF4-FFF2-40B4-BE49-F238E27FC236}">
                <a16:creationId xmlns:a16="http://schemas.microsoft.com/office/drawing/2014/main" id="{8040A2B1-D96A-4C0D-8C23-4DFB6DBFA433}"/>
              </a:ext>
            </a:extLst>
          </p:cNvPr>
          <p:cNvGrpSpPr/>
          <p:nvPr/>
        </p:nvGrpSpPr>
        <p:grpSpPr>
          <a:xfrm>
            <a:off x="1337050" y="6024302"/>
            <a:ext cx="2138028" cy="646729"/>
            <a:chOff x="1337050" y="6024302"/>
            <a:chExt cx="2138028" cy="646729"/>
          </a:xfrm>
        </p:grpSpPr>
        <p:grpSp>
          <p:nvGrpSpPr>
            <p:cNvPr id="253" name="Group 252">
              <a:extLst>
                <a:ext uri="{FF2B5EF4-FFF2-40B4-BE49-F238E27FC236}">
                  <a16:creationId xmlns:a16="http://schemas.microsoft.com/office/drawing/2014/main" id="{E9F09167-C7D1-4602-9511-911906AC273B}"/>
                </a:ext>
              </a:extLst>
            </p:cNvPr>
            <p:cNvGrpSpPr/>
            <p:nvPr/>
          </p:nvGrpSpPr>
          <p:grpSpPr>
            <a:xfrm>
              <a:off x="1337050" y="6024302"/>
              <a:ext cx="2138028" cy="546276"/>
              <a:chOff x="1486467" y="5077925"/>
              <a:chExt cx="1659241" cy="423944"/>
            </a:xfrm>
          </p:grpSpPr>
          <p:sp>
            <p:nvSpPr>
              <p:cNvPr id="129" name="Oval 128">
                <a:extLst>
                  <a:ext uri="{FF2B5EF4-FFF2-40B4-BE49-F238E27FC236}">
                    <a16:creationId xmlns:a16="http://schemas.microsoft.com/office/drawing/2014/main" id="{EA3B4687-1F7B-4AEE-9E13-F6A8DB781125}"/>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0" name="Straight Connector 129">
                <a:extLst>
                  <a:ext uri="{FF2B5EF4-FFF2-40B4-BE49-F238E27FC236}">
                    <a16:creationId xmlns:a16="http://schemas.microsoft.com/office/drawing/2014/main" id="{FF071289-1429-4D6A-BA14-3A69E27337A9}"/>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Star: 5 Points 130">
                <a:extLst>
                  <a:ext uri="{FF2B5EF4-FFF2-40B4-BE49-F238E27FC236}">
                    <a16:creationId xmlns:a16="http://schemas.microsoft.com/office/drawing/2014/main" id="{BF7ABD92-C485-4341-A9C6-492A4B0BA479}"/>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ACD2871-94A6-4FEC-8BEE-BB5E924479AE}"/>
                    </a:ext>
                  </a:extLst>
                </p:cNvPr>
                <p:cNvSpPr txBox="1"/>
                <p:nvPr/>
              </p:nvSpPr>
              <p:spPr>
                <a:xfrm>
                  <a:off x="1722960" y="6298750"/>
                  <a:ext cx="970843"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222" name="TextBox 221">
                  <a:extLst>
                    <a:ext uri="{FF2B5EF4-FFF2-40B4-BE49-F238E27FC236}">
                      <a16:creationId xmlns:a16="http://schemas.microsoft.com/office/drawing/2014/main" id="{6ACD2871-94A6-4FEC-8BEE-BB5E924479AE}"/>
                    </a:ext>
                  </a:extLst>
                </p:cNvPr>
                <p:cNvSpPr txBox="1">
                  <a:spLocks noRot="1" noChangeAspect="1" noMove="1" noResize="1" noEditPoints="1" noAdjustHandles="1" noChangeArrowheads="1" noChangeShapeType="1" noTextEdit="1"/>
                </p:cNvSpPr>
                <p:nvPr/>
              </p:nvSpPr>
              <p:spPr>
                <a:xfrm>
                  <a:off x="1722960" y="6298750"/>
                  <a:ext cx="970843" cy="372281"/>
                </a:xfrm>
                <a:prstGeom prst="rect">
                  <a:avLst/>
                </a:prstGeom>
                <a:blipFill>
                  <a:blip r:embed="rId10"/>
                  <a:stretch>
                    <a:fillRect b="-1639"/>
                  </a:stretch>
                </a:blipFill>
              </p:spPr>
              <p:txBody>
                <a:bodyPr/>
                <a:lstStyle/>
                <a:p>
                  <a:r>
                    <a:rPr lang="en-IL">
                      <a:noFill/>
                    </a:rPr>
                    <a:t> </a:t>
                  </a:r>
                </a:p>
              </p:txBody>
            </p:sp>
          </mc:Fallback>
        </mc:AlternateContent>
      </p:grpSp>
      <p:grpSp>
        <p:nvGrpSpPr>
          <p:cNvPr id="272" name="Group 271">
            <a:extLst>
              <a:ext uri="{FF2B5EF4-FFF2-40B4-BE49-F238E27FC236}">
                <a16:creationId xmlns:a16="http://schemas.microsoft.com/office/drawing/2014/main" id="{CA5C6E1B-03ED-4FC7-8713-4EF53A77018F}"/>
              </a:ext>
            </a:extLst>
          </p:cNvPr>
          <p:cNvGrpSpPr/>
          <p:nvPr/>
        </p:nvGrpSpPr>
        <p:grpSpPr>
          <a:xfrm>
            <a:off x="2009475" y="3326929"/>
            <a:ext cx="2030648" cy="2847722"/>
            <a:chOff x="2009475" y="3326929"/>
            <a:chExt cx="2030648" cy="2847722"/>
          </a:xfrm>
        </p:grpSpPr>
        <p:grpSp>
          <p:nvGrpSpPr>
            <p:cNvPr id="269" name="Group 268">
              <a:extLst>
                <a:ext uri="{FF2B5EF4-FFF2-40B4-BE49-F238E27FC236}">
                  <a16:creationId xmlns:a16="http://schemas.microsoft.com/office/drawing/2014/main" id="{1C0340DB-80F0-4004-8239-E1B57E47EB1F}"/>
                </a:ext>
              </a:extLst>
            </p:cNvPr>
            <p:cNvGrpSpPr/>
            <p:nvPr/>
          </p:nvGrpSpPr>
          <p:grpSpPr>
            <a:xfrm>
              <a:off x="2009475" y="3326929"/>
              <a:ext cx="1730216" cy="2847722"/>
              <a:chOff x="2009475" y="3326929"/>
              <a:chExt cx="1730216" cy="2847722"/>
            </a:xfrm>
          </p:grpSpPr>
          <p:grpSp>
            <p:nvGrpSpPr>
              <p:cNvPr id="255" name="Group 254">
                <a:extLst>
                  <a:ext uri="{FF2B5EF4-FFF2-40B4-BE49-F238E27FC236}">
                    <a16:creationId xmlns:a16="http://schemas.microsoft.com/office/drawing/2014/main" id="{539D0552-B050-41E6-A2D6-0290A8EF7981}"/>
                  </a:ext>
                </a:extLst>
              </p:cNvPr>
              <p:cNvGrpSpPr/>
              <p:nvPr/>
            </p:nvGrpSpPr>
            <p:grpSpPr>
              <a:xfrm>
                <a:off x="2009475" y="3326929"/>
                <a:ext cx="1730216" cy="2847722"/>
                <a:chOff x="2008310" y="2984598"/>
                <a:chExt cx="1342754" cy="2210007"/>
              </a:xfrm>
            </p:grpSpPr>
            <p:cxnSp>
              <p:nvCxnSpPr>
                <p:cNvPr id="140" name="Straight Arrow Connector 139">
                  <a:extLst>
                    <a:ext uri="{FF2B5EF4-FFF2-40B4-BE49-F238E27FC236}">
                      <a16:creationId xmlns:a16="http://schemas.microsoft.com/office/drawing/2014/main" id="{D65D8E6E-A3BB-4607-B456-76E42077ADE8}"/>
                    </a:ext>
                  </a:extLst>
                </p:cNvPr>
                <p:cNvCxnSpPr>
                  <a:cxnSpLocks/>
                  <a:stCxn id="133" idx="7"/>
                  <a:endCxn id="143"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3925185A-0942-4995-A84F-69428A53AF08}"/>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7" name="Star: 5 Points 156">
                  <a:extLst>
                    <a:ext uri="{FF2B5EF4-FFF2-40B4-BE49-F238E27FC236}">
                      <a16:creationId xmlns:a16="http://schemas.microsoft.com/office/drawing/2014/main" id="{E5405BA8-41EB-41A9-85D7-15C7F86D2409}"/>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58" name="Straight Connector 157">
                  <a:extLst>
                    <a:ext uri="{FF2B5EF4-FFF2-40B4-BE49-F238E27FC236}">
                      <a16:creationId xmlns:a16="http://schemas.microsoft.com/office/drawing/2014/main" id="{07F947D0-4EA0-42AB-896B-9EB8A3B4056B}"/>
                    </a:ext>
                  </a:extLst>
                </p:cNvPr>
                <p:cNvCxnSpPr>
                  <a:cxnSpLocks/>
                  <a:stCxn id="143"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Star: 5 Points 172">
                  <a:extLst>
                    <a:ext uri="{FF2B5EF4-FFF2-40B4-BE49-F238E27FC236}">
                      <a16:creationId xmlns:a16="http://schemas.microsoft.com/office/drawing/2014/main" id="{1E144D3C-FD73-4BAA-A2F3-11AA0C6FFC9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7" name="Straight Connector 176">
                  <a:extLst>
                    <a:ext uri="{FF2B5EF4-FFF2-40B4-BE49-F238E27FC236}">
                      <a16:creationId xmlns:a16="http://schemas.microsoft.com/office/drawing/2014/main" id="{739CAE27-2FDA-402E-8C84-231C8D02721D}"/>
                    </a:ext>
                  </a:extLst>
                </p:cNvPr>
                <p:cNvCxnSpPr>
                  <a:cxnSpLocks/>
                  <a:stCxn id="143"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4B14E5C6-F03A-498C-A42F-74752D662945}"/>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23" name="TextBox 222">
                    <a:extLst>
                      <a:ext uri="{FF2B5EF4-FFF2-40B4-BE49-F238E27FC236}">
                        <a16:creationId xmlns:a16="http://schemas.microsoft.com/office/drawing/2014/main" id="{4B14E5C6-F03A-498C-A42F-74752D662945}"/>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8F9C2B0-47E3-4FDB-9D33-DF8786B0E728}"/>
                    </a:ext>
                  </a:extLst>
                </p:cNvPr>
                <p:cNvSpPr txBox="1"/>
                <p:nvPr/>
              </p:nvSpPr>
              <p:spPr>
                <a:xfrm>
                  <a:off x="3040683"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68" name="TextBox 267">
                  <a:extLst>
                    <a:ext uri="{FF2B5EF4-FFF2-40B4-BE49-F238E27FC236}">
                      <a16:creationId xmlns:a16="http://schemas.microsoft.com/office/drawing/2014/main" id="{08F9C2B0-47E3-4FDB-9D33-DF8786B0E728}"/>
                    </a:ext>
                  </a:extLst>
                </p:cNvPr>
                <p:cNvSpPr txBox="1">
                  <a:spLocks noRot="1" noChangeAspect="1" noMove="1" noResize="1" noEditPoints="1" noAdjustHandles="1" noChangeArrowheads="1" noChangeShapeType="1" noTextEdit="1"/>
                </p:cNvSpPr>
                <p:nvPr/>
              </p:nvSpPr>
              <p:spPr>
                <a:xfrm>
                  <a:off x="3040683"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271" name="Group 270">
            <a:extLst>
              <a:ext uri="{FF2B5EF4-FFF2-40B4-BE49-F238E27FC236}">
                <a16:creationId xmlns:a16="http://schemas.microsoft.com/office/drawing/2014/main" id="{62D64BE5-ED54-4AF3-A12D-B3B90CAEF304}"/>
              </a:ext>
            </a:extLst>
          </p:cNvPr>
          <p:cNvGrpSpPr/>
          <p:nvPr/>
        </p:nvGrpSpPr>
        <p:grpSpPr>
          <a:xfrm>
            <a:off x="1465870" y="5151926"/>
            <a:ext cx="2000312" cy="1151543"/>
            <a:chOff x="1465870" y="5151926"/>
            <a:chExt cx="2000312" cy="1151543"/>
          </a:xfrm>
        </p:grpSpPr>
        <p:grpSp>
          <p:nvGrpSpPr>
            <p:cNvPr id="267" name="Group 266">
              <a:extLst>
                <a:ext uri="{FF2B5EF4-FFF2-40B4-BE49-F238E27FC236}">
                  <a16:creationId xmlns:a16="http://schemas.microsoft.com/office/drawing/2014/main" id="{74202C06-AFF1-437B-9C7F-B663989BE4D0}"/>
                </a:ext>
              </a:extLst>
            </p:cNvPr>
            <p:cNvGrpSpPr/>
            <p:nvPr/>
          </p:nvGrpSpPr>
          <p:grpSpPr>
            <a:xfrm>
              <a:off x="1465870" y="5151926"/>
              <a:ext cx="2000312" cy="1151543"/>
              <a:chOff x="1465870" y="5151926"/>
              <a:chExt cx="2000312" cy="1151543"/>
            </a:xfrm>
          </p:grpSpPr>
          <p:grpSp>
            <p:nvGrpSpPr>
              <p:cNvPr id="254" name="Group 253">
                <a:extLst>
                  <a:ext uri="{FF2B5EF4-FFF2-40B4-BE49-F238E27FC236}">
                    <a16:creationId xmlns:a16="http://schemas.microsoft.com/office/drawing/2014/main" id="{4FFF3DE6-9E8F-43B3-B21E-6B0B7D3DF45B}"/>
                  </a:ext>
                </a:extLst>
              </p:cNvPr>
              <p:cNvGrpSpPr/>
              <p:nvPr/>
            </p:nvGrpSpPr>
            <p:grpSpPr>
              <a:xfrm>
                <a:off x="1465870" y="5151926"/>
                <a:ext cx="2000312" cy="1151543"/>
                <a:chOff x="1586439" y="4400908"/>
                <a:chExt cx="1552365" cy="893668"/>
              </a:xfrm>
            </p:grpSpPr>
            <p:sp>
              <p:nvSpPr>
                <p:cNvPr id="133" name="Oval 132">
                  <a:extLst>
                    <a:ext uri="{FF2B5EF4-FFF2-40B4-BE49-F238E27FC236}">
                      <a16:creationId xmlns:a16="http://schemas.microsoft.com/office/drawing/2014/main" id="{A1BBB10F-0A5C-408F-85D4-AA0B365159DA}"/>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Arrow Connector 25">
                  <a:extLst>
                    <a:ext uri="{FF2B5EF4-FFF2-40B4-BE49-F238E27FC236}">
                      <a16:creationId xmlns:a16="http://schemas.microsoft.com/office/drawing/2014/main" id="{C4BDFB6A-79C7-4BF2-879E-BF6BACAB27B1}"/>
                    </a:ext>
                  </a:extLst>
                </p:cNvPr>
                <p:cNvCxnSpPr>
                  <a:stCxn id="129" idx="0"/>
                  <a:endCxn id="133"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Star: 5 Points 135">
                  <a:extLst>
                    <a:ext uri="{FF2B5EF4-FFF2-40B4-BE49-F238E27FC236}">
                      <a16:creationId xmlns:a16="http://schemas.microsoft.com/office/drawing/2014/main" id="{BF62F94D-4FBD-43B4-8AA4-D781CF5A740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7" name="Straight Connector 136">
                  <a:extLst>
                    <a:ext uri="{FF2B5EF4-FFF2-40B4-BE49-F238E27FC236}">
                      <a16:creationId xmlns:a16="http://schemas.microsoft.com/office/drawing/2014/main" id="{0DA5B854-FE95-4A64-8A85-EEA807AAE290}"/>
                    </a:ext>
                  </a:extLst>
                </p:cNvPr>
                <p:cNvCxnSpPr>
                  <a:cxnSpLocks/>
                  <a:stCxn id="133" idx="5"/>
                  <a:endCxn id="136"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6081C80D-AA36-4256-82AE-233215EFC9E7}"/>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265" name="TextBox 264">
                    <a:extLst>
                      <a:ext uri="{FF2B5EF4-FFF2-40B4-BE49-F238E27FC236}">
                        <a16:creationId xmlns:a16="http://schemas.microsoft.com/office/drawing/2014/main" id="{6081C80D-AA36-4256-82AE-233215EFC9E7}"/>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E7A7672-720A-449C-B120-3C0CD0DE4A47}"/>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270" name="TextBox 269">
                  <a:extLst>
                    <a:ext uri="{FF2B5EF4-FFF2-40B4-BE49-F238E27FC236}">
                      <a16:creationId xmlns:a16="http://schemas.microsoft.com/office/drawing/2014/main" id="{AE7A7672-720A-449C-B120-3C0CD0DE4A47}"/>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sp>
        <p:nvSpPr>
          <p:cNvPr id="273" name="TextBox 272">
            <a:extLst>
              <a:ext uri="{FF2B5EF4-FFF2-40B4-BE49-F238E27FC236}">
                <a16:creationId xmlns:a16="http://schemas.microsoft.com/office/drawing/2014/main" id="{83BE92FB-52EE-4F9B-AA3E-1FDEE8ED8423}"/>
              </a:ext>
            </a:extLst>
          </p:cNvPr>
          <p:cNvSpPr txBox="1"/>
          <p:nvPr/>
        </p:nvSpPr>
        <p:spPr>
          <a:xfrm>
            <a:off x="387508" y="207130"/>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274" name="Slide Number Placeholder 273">
            <a:extLst>
              <a:ext uri="{FF2B5EF4-FFF2-40B4-BE49-F238E27FC236}">
                <a16:creationId xmlns:a16="http://schemas.microsoft.com/office/drawing/2014/main" id="{BF7D5459-8CE9-4381-8C73-57EC665568DA}"/>
              </a:ext>
            </a:extLst>
          </p:cNvPr>
          <p:cNvSpPr>
            <a:spLocks noGrp="1"/>
          </p:cNvSpPr>
          <p:nvPr>
            <p:ph type="sldNum" sz="quarter" idx="12"/>
          </p:nvPr>
        </p:nvSpPr>
        <p:spPr/>
        <p:txBody>
          <a:bodyPr/>
          <a:lstStyle/>
          <a:p>
            <a:fld id="{16DBD0CC-423F-4B58-AFF5-83B6DD233671}" type="slidenum">
              <a:rPr lang="en-IL" smtClean="0"/>
              <a:t>11</a:t>
            </a:fld>
            <a:endParaRPr lang="en-IL"/>
          </a:p>
        </p:txBody>
      </p:sp>
    </p:spTree>
    <p:extLst>
      <p:ext uri="{BB962C8B-B14F-4D97-AF65-F5344CB8AC3E}">
        <p14:creationId xmlns:p14="http://schemas.microsoft.com/office/powerpoint/2010/main" val="34803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8DAD9DB-8CC1-4468-B3E5-2E0BC93BD087}"/>
              </a:ext>
            </a:extLst>
          </p:cNvPr>
          <p:cNvGrpSpPr/>
          <p:nvPr/>
        </p:nvGrpSpPr>
        <p:grpSpPr>
          <a:xfrm>
            <a:off x="934287" y="1628877"/>
            <a:ext cx="4648200" cy="4810643"/>
            <a:chOff x="7066730" y="1545707"/>
            <a:chExt cx="4648200" cy="4810643"/>
          </a:xfrm>
        </p:grpSpPr>
        <p:pic>
          <p:nvPicPr>
            <p:cNvPr id="9" name="Picture 8">
              <a:extLst>
                <a:ext uri="{FF2B5EF4-FFF2-40B4-BE49-F238E27FC236}">
                  <a16:creationId xmlns:a16="http://schemas.microsoft.com/office/drawing/2014/main" id="{6323E13D-0288-4256-883B-9DFD999E8C6F}"/>
                </a:ext>
              </a:extLst>
            </p:cNvPr>
            <p:cNvPicPr>
              <a:picLocks noChangeAspect="1"/>
            </p:cNvPicPr>
            <p:nvPr/>
          </p:nvPicPr>
          <p:blipFill>
            <a:blip r:embed="rId3"/>
            <a:stretch>
              <a:fillRect/>
            </a:stretch>
          </p:blipFill>
          <p:spPr>
            <a:xfrm>
              <a:off x="7066730" y="2241550"/>
              <a:ext cx="4648200" cy="4114800"/>
            </a:xfrm>
            <a:prstGeom prst="rect">
              <a:avLst/>
            </a:prstGeom>
          </p:spPr>
        </p:pic>
        <p:sp>
          <p:nvSpPr>
            <p:cNvPr id="35" name="TextBox 34">
              <a:extLst>
                <a:ext uri="{FF2B5EF4-FFF2-40B4-BE49-F238E27FC236}">
                  <a16:creationId xmlns:a16="http://schemas.microsoft.com/office/drawing/2014/main" id="{EC21EBF0-D291-41C3-90F9-BCFE36E11D86}"/>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grpSp>
        <p:nvGrpSpPr>
          <p:cNvPr id="40" name="Group 39">
            <a:extLst>
              <a:ext uri="{FF2B5EF4-FFF2-40B4-BE49-F238E27FC236}">
                <a16:creationId xmlns:a16="http://schemas.microsoft.com/office/drawing/2014/main" id="{77C36004-BC10-4A91-85A0-0372531FC290}"/>
              </a:ext>
            </a:extLst>
          </p:cNvPr>
          <p:cNvGrpSpPr/>
          <p:nvPr/>
        </p:nvGrpSpPr>
        <p:grpSpPr>
          <a:xfrm>
            <a:off x="6429375" y="1764299"/>
            <a:ext cx="5121395" cy="4675221"/>
            <a:chOff x="870710" y="1547295"/>
            <a:chExt cx="512139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4"/>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4750226" cy="523220"/>
            </a:xfrm>
            <a:prstGeom prst="rect">
              <a:avLst/>
            </a:prstGeom>
            <a:noFill/>
          </p:spPr>
          <p:txBody>
            <a:bodyPr wrap="square" rtlCol="0">
              <a:spAutoFit/>
            </a:bodyPr>
            <a:lstStyle/>
            <a:p>
              <a:r>
                <a:rPr lang="en-US" sz="2800" dirty="0"/>
                <a:t>Frame by Frame Initialization</a:t>
              </a:r>
              <a:endParaRPr lang="en-IL" sz="2800" dirty="0"/>
            </a:p>
          </p:txBody>
        </p:sp>
      </p:grpSp>
      <p:sp>
        <p:nvSpPr>
          <p:cNvPr id="37" name="TextBox 36">
            <a:extLst>
              <a:ext uri="{FF2B5EF4-FFF2-40B4-BE49-F238E27FC236}">
                <a16:creationId xmlns:a16="http://schemas.microsoft.com/office/drawing/2014/main" id="{A8F96967-8CD0-417A-B096-65A9772D6C85}"/>
              </a:ext>
            </a:extLst>
          </p:cNvPr>
          <p:cNvSpPr txBox="1"/>
          <p:nvPr/>
        </p:nvSpPr>
        <p:spPr>
          <a:xfrm>
            <a:off x="387508" y="207130"/>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12</a:t>
            </a:fld>
            <a:endParaRPr lang="en-IL"/>
          </a:p>
        </p:txBody>
      </p:sp>
    </p:spTree>
    <p:extLst>
      <p:ext uri="{BB962C8B-B14F-4D97-AF65-F5344CB8AC3E}">
        <p14:creationId xmlns:p14="http://schemas.microsoft.com/office/powerpoint/2010/main" val="244712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3"/>
          <a:stretch>
            <a:fillRect/>
          </a:stretch>
        </p:blipFill>
        <p:spPr>
          <a:xfrm>
            <a:off x="6102137"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4"/>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187506" y="441167"/>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13</a:t>
            </a:fld>
            <a:endParaRPr lang="en-IL"/>
          </a:p>
        </p:txBody>
      </p:sp>
      <p:sp>
        <p:nvSpPr>
          <p:cNvPr id="17" name="Rectangle 16">
            <a:extLst>
              <a:ext uri="{FF2B5EF4-FFF2-40B4-BE49-F238E27FC236}">
                <a16:creationId xmlns:a16="http://schemas.microsoft.com/office/drawing/2014/main" id="{75A67906-3B9B-4957-929A-E986D238C78B}"/>
              </a:ext>
            </a:extLst>
          </p:cNvPr>
          <p:cNvSpPr/>
          <p:nvPr/>
        </p:nvSpPr>
        <p:spPr>
          <a:xfrm>
            <a:off x="7131626" y="1704931"/>
            <a:ext cx="4511702" cy="118284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ight Brace 18">
            <a:extLst>
              <a:ext uri="{FF2B5EF4-FFF2-40B4-BE49-F238E27FC236}">
                <a16:creationId xmlns:a16="http://schemas.microsoft.com/office/drawing/2014/main" id="{EEC01F2C-E043-4F32-BBC3-447929DEDB85}"/>
              </a:ext>
            </a:extLst>
          </p:cNvPr>
          <p:cNvSpPr/>
          <p:nvPr/>
        </p:nvSpPr>
        <p:spPr>
          <a:xfrm>
            <a:off x="6118505" y="2343150"/>
            <a:ext cx="252038" cy="150495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284005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8B6321-77B5-4593-A7CE-B56D7DB92C1B}"/>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A48CCB5-BB6F-4ED3-BC04-FA2AFE2F594A}"/>
                  </a:ext>
                </a:extLst>
              </p:cNvPr>
              <p:cNvSpPr txBox="1"/>
              <p:nvPr/>
            </p:nvSpPr>
            <p:spPr>
              <a:xfrm>
                <a:off x="930976" y="2356818"/>
                <a:ext cx="6201249" cy="5178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𝑗</m:t>
                              </m:r>
                            </m:sub>
                          </m:sSub>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m:oMathPara>
                </a14:m>
                <a:endParaRPr lang="en-IL" sz="2400" dirty="0"/>
              </a:p>
            </p:txBody>
          </p:sp>
        </mc:Choice>
        <mc:Fallback xmlns="">
          <p:sp>
            <p:nvSpPr>
              <p:cNvPr id="14" name="TextBox 13">
                <a:extLst>
                  <a:ext uri="{FF2B5EF4-FFF2-40B4-BE49-F238E27FC236}">
                    <a16:creationId xmlns:a16="http://schemas.microsoft.com/office/drawing/2014/main" id="{5A48CCB5-BB6F-4ED3-BC04-FA2AFE2F594A}"/>
                  </a:ext>
                </a:extLst>
              </p:cNvPr>
              <p:cNvSpPr txBox="1">
                <a:spLocks noRot="1" noChangeAspect="1" noMove="1" noResize="1" noEditPoints="1" noAdjustHandles="1" noChangeArrowheads="1" noChangeShapeType="1" noTextEdit="1"/>
              </p:cNvSpPr>
              <p:nvPr/>
            </p:nvSpPr>
            <p:spPr>
              <a:xfrm>
                <a:off x="930976" y="2356818"/>
                <a:ext cx="6201249" cy="517834"/>
              </a:xfrm>
              <a:prstGeom prst="rect">
                <a:avLst/>
              </a:prstGeom>
              <a:blipFill>
                <a:blip r:embed="rId3"/>
                <a:stretch>
                  <a:fillRect/>
                </a:stretch>
              </a:blipFill>
            </p:spPr>
            <p:txBody>
              <a:bodyPr/>
              <a:lstStyle/>
              <a:p>
                <a:r>
                  <a:rPr lang="en-IL">
                    <a:noFill/>
                  </a:rPr>
                  <a:t> </a:t>
                </a:r>
              </a:p>
            </p:txBody>
          </p:sp>
        </mc:Fallback>
      </mc:AlternateContent>
      <p:grpSp>
        <p:nvGrpSpPr>
          <p:cNvPr id="6" name="Group 5">
            <a:extLst>
              <a:ext uri="{FF2B5EF4-FFF2-40B4-BE49-F238E27FC236}">
                <a16:creationId xmlns:a16="http://schemas.microsoft.com/office/drawing/2014/main" id="{590FAF0E-3617-494B-BA2B-99F8FBB4EA5F}"/>
              </a:ext>
            </a:extLst>
          </p:cNvPr>
          <p:cNvGrpSpPr/>
          <p:nvPr/>
        </p:nvGrpSpPr>
        <p:grpSpPr>
          <a:xfrm>
            <a:off x="8257502" y="1514095"/>
            <a:ext cx="3353470" cy="4644817"/>
            <a:chOff x="1337050" y="2179243"/>
            <a:chExt cx="3353470" cy="4644817"/>
          </a:xfrm>
        </p:grpSpPr>
        <p:grpSp>
          <p:nvGrpSpPr>
            <p:cNvPr id="17" name="Group 16">
              <a:extLst>
                <a:ext uri="{FF2B5EF4-FFF2-40B4-BE49-F238E27FC236}">
                  <a16:creationId xmlns:a16="http://schemas.microsoft.com/office/drawing/2014/main" id="{4E855C4B-50B2-4CDA-8FCD-A5409BF9F9BB}"/>
                </a:ext>
              </a:extLst>
            </p:cNvPr>
            <p:cNvGrpSpPr/>
            <p:nvPr/>
          </p:nvGrpSpPr>
          <p:grpSpPr>
            <a:xfrm>
              <a:off x="2767596" y="3121485"/>
              <a:ext cx="814769" cy="1332025"/>
              <a:chOff x="2596659" y="2825161"/>
              <a:chExt cx="632311" cy="1033733"/>
            </a:xfrm>
          </p:grpSpPr>
          <p:sp>
            <p:nvSpPr>
              <p:cNvPr id="18" name="Oval 17">
                <a:extLst>
                  <a:ext uri="{FF2B5EF4-FFF2-40B4-BE49-F238E27FC236}">
                    <a16:creationId xmlns:a16="http://schemas.microsoft.com/office/drawing/2014/main" id="{7C31EB8B-56D0-4CBB-8313-2BFF2040952D}"/>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9" name="Straight Arrow Connector 18">
                <a:extLst>
                  <a:ext uri="{FF2B5EF4-FFF2-40B4-BE49-F238E27FC236}">
                    <a16:creationId xmlns:a16="http://schemas.microsoft.com/office/drawing/2014/main" id="{9267F69E-CB10-4D68-AA95-D35C181A35FB}"/>
                  </a:ext>
                </a:extLst>
              </p:cNvPr>
              <p:cNvCxnSpPr>
                <a:cxnSpLocks/>
                <a:stCxn id="52" idx="7"/>
                <a:endCxn id="18"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Star: 5 Points 19">
                <a:extLst>
                  <a:ext uri="{FF2B5EF4-FFF2-40B4-BE49-F238E27FC236}">
                    <a16:creationId xmlns:a16="http://schemas.microsoft.com/office/drawing/2014/main" id="{8C9D5C0A-599C-4B28-B75D-9112B4EC9882}"/>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Connector 20">
                <a:extLst>
                  <a:ext uri="{FF2B5EF4-FFF2-40B4-BE49-F238E27FC236}">
                    <a16:creationId xmlns:a16="http://schemas.microsoft.com/office/drawing/2014/main" id="{46F9F803-F7A9-4653-BE47-AEC173C83D7F}"/>
                  </a:ext>
                </a:extLst>
              </p:cNvPr>
              <p:cNvCxnSpPr>
                <a:cxnSpLocks/>
                <a:stCxn id="18"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BE33885-6B97-4307-9189-ECA0DE79F28B}"/>
                </a:ext>
              </a:extLst>
            </p:cNvPr>
            <p:cNvGrpSpPr/>
            <p:nvPr/>
          </p:nvGrpSpPr>
          <p:grpSpPr>
            <a:xfrm>
              <a:off x="2694660" y="2806213"/>
              <a:ext cx="1995860" cy="1198901"/>
              <a:chOff x="2540056" y="2580490"/>
              <a:chExt cx="1548910" cy="930421"/>
            </a:xfrm>
          </p:grpSpPr>
          <p:sp>
            <p:nvSpPr>
              <p:cNvPr id="23" name="Oval 22">
                <a:extLst>
                  <a:ext uri="{FF2B5EF4-FFF2-40B4-BE49-F238E27FC236}">
                    <a16:creationId xmlns:a16="http://schemas.microsoft.com/office/drawing/2014/main" id="{4ED13131-3923-4D74-AC8B-6C1CFC2BBD00}"/>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4" name="Straight Arrow Connector 23">
                <a:extLst>
                  <a:ext uri="{FF2B5EF4-FFF2-40B4-BE49-F238E27FC236}">
                    <a16:creationId xmlns:a16="http://schemas.microsoft.com/office/drawing/2014/main" id="{03014294-C054-4F4B-8EB9-45264184BB0D}"/>
                  </a:ext>
                </a:extLst>
              </p:cNvPr>
              <p:cNvCxnSpPr>
                <a:cxnSpLocks/>
                <a:stCxn id="18" idx="7"/>
                <a:endCxn id="23"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B14CFD02-6BF4-42C7-BF2E-041B1753209D}"/>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Connector 25">
                <a:extLst>
                  <a:ext uri="{FF2B5EF4-FFF2-40B4-BE49-F238E27FC236}">
                    <a16:creationId xmlns:a16="http://schemas.microsoft.com/office/drawing/2014/main" id="{127B5C7E-F26D-4F97-8EEB-F5D429EDE9BF}"/>
                  </a:ext>
                </a:extLst>
              </p:cNvPr>
              <p:cNvCxnSpPr>
                <a:cxnSpLocks/>
                <a:stCxn id="23" idx="1"/>
                <a:endCxn id="2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9A26716-FD09-414B-B74E-188D7C0F033E}"/>
                </a:ext>
              </a:extLst>
            </p:cNvPr>
            <p:cNvGrpSpPr/>
            <p:nvPr/>
          </p:nvGrpSpPr>
          <p:grpSpPr>
            <a:xfrm>
              <a:off x="2810835" y="2333857"/>
              <a:ext cx="1750866" cy="1111987"/>
              <a:chOff x="2630215" y="2213913"/>
              <a:chExt cx="1358780" cy="862970"/>
            </a:xfrm>
          </p:grpSpPr>
          <p:sp>
            <p:nvSpPr>
              <p:cNvPr id="28" name="Oval 27">
                <a:extLst>
                  <a:ext uri="{FF2B5EF4-FFF2-40B4-BE49-F238E27FC236}">
                    <a16:creationId xmlns:a16="http://schemas.microsoft.com/office/drawing/2014/main" id="{7AEDF850-4929-4491-90FB-6FDA395CD7F1}"/>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9" name="Straight Arrow Connector 28">
                <a:extLst>
                  <a:ext uri="{FF2B5EF4-FFF2-40B4-BE49-F238E27FC236}">
                    <a16:creationId xmlns:a16="http://schemas.microsoft.com/office/drawing/2014/main" id="{DF3E5089-46F4-4A58-8A89-0709DCB4AE29}"/>
                  </a:ext>
                </a:extLst>
              </p:cNvPr>
              <p:cNvCxnSpPr>
                <a:cxnSpLocks/>
                <a:stCxn id="23" idx="0"/>
                <a:endCxn id="28"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Isosceles Triangle 29">
                <a:extLst>
                  <a:ext uri="{FF2B5EF4-FFF2-40B4-BE49-F238E27FC236}">
                    <a16:creationId xmlns:a16="http://schemas.microsoft.com/office/drawing/2014/main" id="{72B22A88-AE9F-4FFC-8793-D3373E09F2E3}"/>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39F920AE-CFAA-4CB2-8C16-3E53D9E17410}"/>
                  </a:ext>
                </a:extLst>
              </p:cNvPr>
              <p:cNvCxnSpPr>
                <a:cxnSpLocks/>
                <a:stCxn id="28"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9D2FDD4-8212-4C7A-A6AA-A3DBBE12D6E1}"/>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7262B8A-0AD3-49D2-A7CB-0D31AC08D877}"/>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33" name="TextBox 32">
                    <a:extLst>
                      <a:ext uri="{FF2B5EF4-FFF2-40B4-BE49-F238E27FC236}">
                        <a16:creationId xmlns:a16="http://schemas.microsoft.com/office/drawing/2014/main" id="{37262B8A-0AD3-49D2-A7CB-0D31AC08D877}"/>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ABB89D7-0EC9-4E44-A993-D45A06B1FC9F}"/>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34" name="TextBox 33">
                    <a:extLst>
                      <a:ext uri="{FF2B5EF4-FFF2-40B4-BE49-F238E27FC236}">
                        <a16:creationId xmlns:a16="http://schemas.microsoft.com/office/drawing/2014/main" id="{3ABB89D7-0EC9-4E44-A993-D45A06B1FC9F}"/>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337D81B-01AD-481E-AC7B-4E66F37C6031}"/>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35" name="TextBox 34">
                    <a:extLst>
                      <a:ext uri="{FF2B5EF4-FFF2-40B4-BE49-F238E27FC236}">
                        <a16:creationId xmlns:a16="http://schemas.microsoft.com/office/drawing/2014/main" id="{D337D81B-01AD-481E-AC7B-4E66F37C6031}"/>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F105CE-19C0-4E73-92E5-F515A78F0E3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36" name="TextBox 35">
                    <a:extLst>
                      <a:ext uri="{FF2B5EF4-FFF2-40B4-BE49-F238E27FC236}">
                        <a16:creationId xmlns:a16="http://schemas.microsoft.com/office/drawing/2014/main" id="{FEF105CE-19C0-4E73-92E5-F515A78F0E3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8C0FDC-6684-4FA8-9B06-1CBAAE0B6AD9}"/>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37" name="TextBox 36">
                    <a:extLst>
                      <a:ext uri="{FF2B5EF4-FFF2-40B4-BE49-F238E27FC236}">
                        <a16:creationId xmlns:a16="http://schemas.microsoft.com/office/drawing/2014/main" id="{138C0FDC-6684-4FA8-9B06-1CBAAE0B6AD9}"/>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08F49B6-DDA1-4BF3-932F-9EF770849DC4}"/>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38" name="TextBox 37">
                    <a:extLst>
                      <a:ext uri="{FF2B5EF4-FFF2-40B4-BE49-F238E27FC236}">
                        <a16:creationId xmlns:a16="http://schemas.microsoft.com/office/drawing/2014/main" id="{C08F49B6-DDA1-4BF3-932F-9EF770849DC4}"/>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28A13AA-11A4-4245-A0CE-827C4882086D}"/>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39" name="TextBox 38">
                    <a:extLst>
                      <a:ext uri="{FF2B5EF4-FFF2-40B4-BE49-F238E27FC236}">
                        <a16:creationId xmlns:a16="http://schemas.microsoft.com/office/drawing/2014/main" id="{728A13AA-11A4-4245-A0CE-827C4882086D}"/>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10"/>
                    <a:stretch>
                      <a:fillRect b="-13115"/>
                    </a:stretch>
                  </a:blipFill>
                </p:spPr>
                <p:txBody>
                  <a:bodyPr/>
                  <a:lstStyle/>
                  <a:p>
                    <a:r>
                      <a:rPr lang="en-IL">
                        <a:noFill/>
                      </a:rPr>
                      <a:t> </a:t>
                    </a:r>
                  </a:p>
                </p:txBody>
              </p:sp>
            </mc:Fallback>
          </mc:AlternateContent>
        </p:grpSp>
        <p:grpSp>
          <p:nvGrpSpPr>
            <p:cNvPr id="40" name="Group 39">
              <a:extLst>
                <a:ext uri="{FF2B5EF4-FFF2-40B4-BE49-F238E27FC236}">
                  <a16:creationId xmlns:a16="http://schemas.microsoft.com/office/drawing/2014/main" id="{92BBA6CF-FB03-4C5C-8CEC-BBBFBA56EA48}"/>
                </a:ext>
              </a:extLst>
            </p:cNvPr>
            <p:cNvGrpSpPr/>
            <p:nvPr/>
          </p:nvGrpSpPr>
          <p:grpSpPr>
            <a:xfrm>
              <a:off x="1337050" y="6024302"/>
              <a:ext cx="2138028" cy="646729"/>
              <a:chOff x="1337050" y="6024302"/>
              <a:chExt cx="2138028" cy="646729"/>
            </a:xfrm>
          </p:grpSpPr>
          <p:grpSp>
            <p:nvGrpSpPr>
              <p:cNvPr id="41" name="Group 40">
                <a:extLst>
                  <a:ext uri="{FF2B5EF4-FFF2-40B4-BE49-F238E27FC236}">
                    <a16:creationId xmlns:a16="http://schemas.microsoft.com/office/drawing/2014/main" id="{F21ABDF3-9C05-421E-BDD0-94C9966A0DA5}"/>
                  </a:ext>
                </a:extLst>
              </p:cNvPr>
              <p:cNvGrpSpPr/>
              <p:nvPr/>
            </p:nvGrpSpPr>
            <p:grpSpPr>
              <a:xfrm>
                <a:off x="1337050" y="6024302"/>
                <a:ext cx="2138028" cy="546276"/>
                <a:chOff x="1486467" y="5077925"/>
                <a:chExt cx="1659241" cy="423944"/>
              </a:xfrm>
            </p:grpSpPr>
            <p:sp>
              <p:nvSpPr>
                <p:cNvPr id="43" name="Oval 42">
                  <a:extLst>
                    <a:ext uri="{FF2B5EF4-FFF2-40B4-BE49-F238E27FC236}">
                      <a16:creationId xmlns:a16="http://schemas.microsoft.com/office/drawing/2014/main" id="{08A24544-EDA1-4520-B4AA-4ACB13DC8719}"/>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4" name="Straight Connector 43">
                  <a:extLst>
                    <a:ext uri="{FF2B5EF4-FFF2-40B4-BE49-F238E27FC236}">
                      <a16:creationId xmlns:a16="http://schemas.microsoft.com/office/drawing/2014/main" id="{C35C3FAA-79B8-4F7C-8AF4-4B5167FA413F}"/>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Star: 5 Points 44">
                  <a:extLst>
                    <a:ext uri="{FF2B5EF4-FFF2-40B4-BE49-F238E27FC236}">
                      <a16:creationId xmlns:a16="http://schemas.microsoft.com/office/drawing/2014/main" id="{89B3409D-E5D3-4EE1-AB62-306D52ABA4F2}"/>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DFCFA1C-6F9D-43F1-B41A-B523F22C3289}"/>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42" name="TextBox 41">
                    <a:extLst>
                      <a:ext uri="{FF2B5EF4-FFF2-40B4-BE49-F238E27FC236}">
                        <a16:creationId xmlns:a16="http://schemas.microsoft.com/office/drawing/2014/main" id="{1DFCFA1C-6F9D-43F1-B41A-B523F22C3289}"/>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1"/>
                    <a:stretch>
                      <a:fillRect b="-1639"/>
                    </a:stretch>
                  </a:blipFill>
                </p:spPr>
                <p:txBody>
                  <a:bodyPr/>
                  <a:lstStyle/>
                  <a:p>
                    <a:r>
                      <a:rPr lang="en-IL">
                        <a:noFill/>
                      </a:rPr>
                      <a:t> </a:t>
                    </a:r>
                  </a:p>
                </p:txBody>
              </p:sp>
            </mc:Fallback>
          </mc:AlternateContent>
        </p:grpSp>
        <p:grpSp>
          <p:nvGrpSpPr>
            <p:cNvPr id="46" name="Group 45">
              <a:extLst>
                <a:ext uri="{FF2B5EF4-FFF2-40B4-BE49-F238E27FC236}">
                  <a16:creationId xmlns:a16="http://schemas.microsoft.com/office/drawing/2014/main" id="{C9829EA2-ACDB-4F87-95E0-027063061D04}"/>
                </a:ext>
              </a:extLst>
            </p:cNvPr>
            <p:cNvGrpSpPr/>
            <p:nvPr/>
          </p:nvGrpSpPr>
          <p:grpSpPr>
            <a:xfrm>
              <a:off x="2009475" y="3326929"/>
              <a:ext cx="2030649" cy="2847722"/>
              <a:chOff x="2009475" y="3326929"/>
              <a:chExt cx="2030649" cy="2847722"/>
            </a:xfrm>
          </p:grpSpPr>
          <p:grpSp>
            <p:nvGrpSpPr>
              <p:cNvPr id="47" name="Group 46">
                <a:extLst>
                  <a:ext uri="{FF2B5EF4-FFF2-40B4-BE49-F238E27FC236}">
                    <a16:creationId xmlns:a16="http://schemas.microsoft.com/office/drawing/2014/main" id="{6A11661B-3C7E-4A3D-9071-9966CE4794E3}"/>
                  </a:ext>
                </a:extLst>
              </p:cNvPr>
              <p:cNvGrpSpPr/>
              <p:nvPr/>
            </p:nvGrpSpPr>
            <p:grpSpPr>
              <a:xfrm>
                <a:off x="2009475" y="3326929"/>
                <a:ext cx="1730216" cy="2847722"/>
                <a:chOff x="2009475" y="3326929"/>
                <a:chExt cx="1730216" cy="2847722"/>
              </a:xfrm>
            </p:grpSpPr>
            <p:grpSp>
              <p:nvGrpSpPr>
                <p:cNvPr id="49" name="Group 48">
                  <a:extLst>
                    <a:ext uri="{FF2B5EF4-FFF2-40B4-BE49-F238E27FC236}">
                      <a16:creationId xmlns:a16="http://schemas.microsoft.com/office/drawing/2014/main" id="{87763D62-C21C-40E1-B04A-F6256632AE3A}"/>
                    </a:ext>
                  </a:extLst>
                </p:cNvPr>
                <p:cNvGrpSpPr/>
                <p:nvPr/>
              </p:nvGrpSpPr>
              <p:grpSpPr>
                <a:xfrm>
                  <a:off x="2009475" y="3326929"/>
                  <a:ext cx="1730216" cy="2847722"/>
                  <a:chOff x="2008310" y="2984598"/>
                  <a:chExt cx="1342754" cy="2210007"/>
                </a:xfrm>
              </p:grpSpPr>
              <p:cxnSp>
                <p:nvCxnSpPr>
                  <p:cNvPr id="51" name="Straight Arrow Connector 50">
                    <a:extLst>
                      <a:ext uri="{FF2B5EF4-FFF2-40B4-BE49-F238E27FC236}">
                        <a16:creationId xmlns:a16="http://schemas.microsoft.com/office/drawing/2014/main" id="{C7D87D5E-6057-4013-B689-DEE6E346ED86}"/>
                      </a:ext>
                    </a:extLst>
                  </p:cNvPr>
                  <p:cNvCxnSpPr>
                    <a:cxnSpLocks/>
                    <a:stCxn id="62" idx="7"/>
                    <a:endCxn id="52"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C37B7DA-2199-4852-9E70-4A5F5489800D}"/>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Star: 5 Points 52">
                    <a:extLst>
                      <a:ext uri="{FF2B5EF4-FFF2-40B4-BE49-F238E27FC236}">
                        <a16:creationId xmlns:a16="http://schemas.microsoft.com/office/drawing/2014/main" id="{6485A3E1-6817-42BB-BFB2-FA65F72C5826}"/>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4" name="Straight Connector 53">
                    <a:extLst>
                      <a:ext uri="{FF2B5EF4-FFF2-40B4-BE49-F238E27FC236}">
                        <a16:creationId xmlns:a16="http://schemas.microsoft.com/office/drawing/2014/main" id="{36123769-468A-4D42-A303-B31E92E28906}"/>
                      </a:ext>
                    </a:extLst>
                  </p:cNvPr>
                  <p:cNvCxnSpPr>
                    <a:cxnSpLocks/>
                    <a:stCxn id="52"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Star: 5 Points 54">
                    <a:extLst>
                      <a:ext uri="{FF2B5EF4-FFF2-40B4-BE49-F238E27FC236}">
                        <a16:creationId xmlns:a16="http://schemas.microsoft.com/office/drawing/2014/main" id="{1E15F30E-38F3-4BA1-9B96-8EBAECC742E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6" name="Straight Connector 55">
                    <a:extLst>
                      <a:ext uri="{FF2B5EF4-FFF2-40B4-BE49-F238E27FC236}">
                        <a16:creationId xmlns:a16="http://schemas.microsoft.com/office/drawing/2014/main" id="{16F8D7D3-0E73-4DDF-9B21-D3AA7855D5BE}"/>
                      </a:ext>
                    </a:extLst>
                  </p:cNvPr>
                  <p:cNvCxnSpPr>
                    <a:cxnSpLocks/>
                    <a:stCxn id="52"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1A82A7-80D9-4F4D-9477-363EDE65600A}"/>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50" name="TextBox 49">
                      <a:extLst>
                        <a:ext uri="{FF2B5EF4-FFF2-40B4-BE49-F238E27FC236}">
                          <a16:creationId xmlns:a16="http://schemas.microsoft.com/office/drawing/2014/main" id="{FD1A82A7-80D9-4F4D-9477-363EDE65600A}"/>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D3F86EE-A98A-4001-BC51-9FB5879F2F48}"/>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48" name="TextBox 47">
                    <a:extLst>
                      <a:ext uri="{FF2B5EF4-FFF2-40B4-BE49-F238E27FC236}">
                        <a16:creationId xmlns:a16="http://schemas.microsoft.com/office/drawing/2014/main" id="{2D3F86EE-A98A-4001-BC51-9FB5879F2F48}"/>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3"/>
                    <a:stretch>
                      <a:fillRect/>
                    </a:stretch>
                  </a:blipFill>
                </p:spPr>
                <p:txBody>
                  <a:bodyPr/>
                  <a:lstStyle/>
                  <a:p>
                    <a:r>
                      <a:rPr lang="en-IL">
                        <a:noFill/>
                      </a:rPr>
                      <a:t> </a:t>
                    </a:r>
                  </a:p>
                </p:txBody>
              </p:sp>
            </mc:Fallback>
          </mc:AlternateContent>
        </p:grpSp>
        <p:grpSp>
          <p:nvGrpSpPr>
            <p:cNvPr id="57" name="Group 56">
              <a:extLst>
                <a:ext uri="{FF2B5EF4-FFF2-40B4-BE49-F238E27FC236}">
                  <a16:creationId xmlns:a16="http://schemas.microsoft.com/office/drawing/2014/main" id="{02CDE6C5-59F3-4589-9143-194531DA08FF}"/>
                </a:ext>
              </a:extLst>
            </p:cNvPr>
            <p:cNvGrpSpPr/>
            <p:nvPr/>
          </p:nvGrpSpPr>
          <p:grpSpPr>
            <a:xfrm>
              <a:off x="1465870" y="5151926"/>
              <a:ext cx="2000312" cy="1151543"/>
              <a:chOff x="1465870" y="5151926"/>
              <a:chExt cx="2000312" cy="1151543"/>
            </a:xfrm>
          </p:grpSpPr>
          <p:grpSp>
            <p:nvGrpSpPr>
              <p:cNvPr id="58" name="Group 57">
                <a:extLst>
                  <a:ext uri="{FF2B5EF4-FFF2-40B4-BE49-F238E27FC236}">
                    <a16:creationId xmlns:a16="http://schemas.microsoft.com/office/drawing/2014/main" id="{3D32AEDE-9B4C-405F-BB14-4230BF215211}"/>
                  </a:ext>
                </a:extLst>
              </p:cNvPr>
              <p:cNvGrpSpPr/>
              <p:nvPr/>
            </p:nvGrpSpPr>
            <p:grpSpPr>
              <a:xfrm>
                <a:off x="1465870" y="5151926"/>
                <a:ext cx="2000312" cy="1151543"/>
                <a:chOff x="1465870" y="5151926"/>
                <a:chExt cx="2000312" cy="1151543"/>
              </a:xfrm>
            </p:grpSpPr>
            <p:grpSp>
              <p:nvGrpSpPr>
                <p:cNvPr id="60" name="Group 59">
                  <a:extLst>
                    <a:ext uri="{FF2B5EF4-FFF2-40B4-BE49-F238E27FC236}">
                      <a16:creationId xmlns:a16="http://schemas.microsoft.com/office/drawing/2014/main" id="{61F09097-BB1D-4DF0-B59F-F18FB31F211D}"/>
                    </a:ext>
                  </a:extLst>
                </p:cNvPr>
                <p:cNvGrpSpPr/>
                <p:nvPr/>
              </p:nvGrpSpPr>
              <p:grpSpPr>
                <a:xfrm>
                  <a:off x="1465870" y="5151926"/>
                  <a:ext cx="2000312" cy="1151543"/>
                  <a:chOff x="1586439" y="4400908"/>
                  <a:chExt cx="1552365" cy="893668"/>
                </a:xfrm>
              </p:grpSpPr>
              <p:sp>
                <p:nvSpPr>
                  <p:cNvPr id="62" name="Oval 61">
                    <a:extLst>
                      <a:ext uri="{FF2B5EF4-FFF2-40B4-BE49-F238E27FC236}">
                        <a16:creationId xmlns:a16="http://schemas.microsoft.com/office/drawing/2014/main" id="{DC42148C-9780-43F7-9A56-21C52DE056B4}"/>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3" name="Straight Arrow Connector 62">
                    <a:extLst>
                      <a:ext uri="{FF2B5EF4-FFF2-40B4-BE49-F238E27FC236}">
                        <a16:creationId xmlns:a16="http://schemas.microsoft.com/office/drawing/2014/main" id="{F7D053B6-6179-4D86-B1EA-9CE2A1B3233A}"/>
                      </a:ext>
                    </a:extLst>
                  </p:cNvPr>
                  <p:cNvCxnSpPr>
                    <a:stCxn id="43" idx="0"/>
                    <a:endCxn id="62"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Star: 5 Points 63">
                    <a:extLst>
                      <a:ext uri="{FF2B5EF4-FFF2-40B4-BE49-F238E27FC236}">
                        <a16:creationId xmlns:a16="http://schemas.microsoft.com/office/drawing/2014/main" id="{4434A68D-03FD-40E9-BD53-E887E0D05CC0}"/>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5" name="Straight Connector 64">
                    <a:extLst>
                      <a:ext uri="{FF2B5EF4-FFF2-40B4-BE49-F238E27FC236}">
                        <a16:creationId xmlns:a16="http://schemas.microsoft.com/office/drawing/2014/main" id="{E69977EA-A65B-43E7-8A97-7B2AFF7509A6}"/>
                      </a:ext>
                    </a:extLst>
                  </p:cNvPr>
                  <p:cNvCxnSpPr>
                    <a:cxnSpLocks/>
                    <a:stCxn id="62" idx="5"/>
                    <a:endCxn id="64"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145BFB8-ADA1-4D6A-BE46-D753CE54C765}"/>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61" name="TextBox 60">
                      <a:extLst>
                        <a:ext uri="{FF2B5EF4-FFF2-40B4-BE49-F238E27FC236}">
                          <a16:creationId xmlns:a16="http://schemas.microsoft.com/office/drawing/2014/main" id="{E145BFB8-ADA1-4D6A-BE46-D753CE54C765}"/>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4"/>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DCE475E-4357-4AC3-88AE-AB9A4CAF1894}"/>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59" name="TextBox 58">
                    <a:extLst>
                      <a:ext uri="{FF2B5EF4-FFF2-40B4-BE49-F238E27FC236}">
                        <a16:creationId xmlns:a16="http://schemas.microsoft.com/office/drawing/2014/main" id="{4DCE475E-4357-4AC3-88AE-AB9A4CAF1894}"/>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5"/>
                    <a:stretch>
                      <a:fillRect b="-1639"/>
                    </a:stretch>
                  </a:blipFill>
                </p:spPr>
                <p:txBody>
                  <a:bodyPr/>
                  <a:lstStyle/>
                  <a:p>
                    <a:r>
                      <a:rPr lang="en-IL">
                        <a:noFill/>
                      </a:rPr>
                      <a:t> </a:t>
                    </a:r>
                  </a:p>
                </p:txBody>
              </p:sp>
            </mc:Fallback>
          </mc:AlternateContent>
        </p:grpSp>
      </p:grpSp>
      <p:sp>
        <p:nvSpPr>
          <p:cNvPr id="9" name="Rectangle 8">
            <a:extLst>
              <a:ext uri="{FF2B5EF4-FFF2-40B4-BE49-F238E27FC236}">
                <a16:creationId xmlns:a16="http://schemas.microsoft.com/office/drawing/2014/main" id="{8C36A1E5-DA65-4F6E-8EDC-206025D00FDA}"/>
              </a:ext>
            </a:extLst>
          </p:cNvPr>
          <p:cNvSpPr/>
          <p:nvPr/>
        </p:nvSpPr>
        <p:spPr>
          <a:xfrm>
            <a:off x="2356706" y="5232189"/>
            <a:ext cx="567651" cy="9164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5659F609-278C-4BB0-B56E-53C8E072CA7F}"/>
              </a:ext>
            </a:extLst>
          </p:cNvPr>
          <p:cNvSpPr/>
          <p:nvPr/>
        </p:nvSpPr>
        <p:spPr>
          <a:xfrm>
            <a:off x="2932148" y="5002788"/>
            <a:ext cx="583972" cy="11626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BF5C34E8-763A-45EF-8BA8-5DDAD5992C7F}"/>
              </a:ext>
            </a:extLst>
          </p:cNvPr>
          <p:cNvSpPr/>
          <p:nvPr/>
        </p:nvSpPr>
        <p:spPr>
          <a:xfrm>
            <a:off x="3512945" y="4650921"/>
            <a:ext cx="548530" cy="14989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F0C1F37-A880-458B-83B6-068704E7298C}"/>
              </a:ext>
            </a:extLst>
          </p:cNvPr>
          <p:cNvSpPr/>
          <p:nvPr/>
        </p:nvSpPr>
        <p:spPr>
          <a:xfrm>
            <a:off x="4067142" y="3559872"/>
            <a:ext cx="496837" cy="25863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8" name="Rectangle 67">
            <a:extLst>
              <a:ext uri="{FF2B5EF4-FFF2-40B4-BE49-F238E27FC236}">
                <a16:creationId xmlns:a16="http://schemas.microsoft.com/office/drawing/2014/main" id="{5DD2882F-BA00-4C1C-86CD-E21A849EED18}"/>
              </a:ext>
            </a:extLst>
          </p:cNvPr>
          <p:cNvSpPr/>
          <p:nvPr/>
        </p:nvSpPr>
        <p:spPr>
          <a:xfrm>
            <a:off x="4573503" y="4993787"/>
            <a:ext cx="496837" cy="115240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9" name="Rectangle 68">
            <a:extLst>
              <a:ext uri="{FF2B5EF4-FFF2-40B4-BE49-F238E27FC236}">
                <a16:creationId xmlns:a16="http://schemas.microsoft.com/office/drawing/2014/main" id="{0D0251A7-B726-41AE-970F-376DDAA11315}"/>
              </a:ext>
            </a:extLst>
          </p:cNvPr>
          <p:cNvSpPr/>
          <p:nvPr/>
        </p:nvSpPr>
        <p:spPr>
          <a:xfrm>
            <a:off x="5070340" y="5639982"/>
            <a:ext cx="496837" cy="5012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3" name="Group 72">
            <a:extLst>
              <a:ext uri="{FF2B5EF4-FFF2-40B4-BE49-F238E27FC236}">
                <a16:creationId xmlns:a16="http://schemas.microsoft.com/office/drawing/2014/main" id="{735D457A-846E-48F9-B5AA-38D5664D48E3}"/>
              </a:ext>
            </a:extLst>
          </p:cNvPr>
          <p:cNvGrpSpPr/>
          <p:nvPr/>
        </p:nvGrpSpPr>
        <p:grpSpPr>
          <a:xfrm>
            <a:off x="528852" y="3175030"/>
            <a:ext cx="6472594" cy="3375224"/>
            <a:chOff x="528852" y="3175030"/>
            <a:chExt cx="6472594" cy="3375224"/>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BA9F31-9982-4D1C-8C49-F46AEE0B4D2E}"/>
                    </a:ext>
                  </a:extLst>
                </p:cNvPr>
                <p:cNvSpPr txBox="1"/>
                <p:nvPr/>
              </p:nvSpPr>
              <p:spPr>
                <a:xfrm>
                  <a:off x="528852" y="4362489"/>
                  <a:ext cx="1752211" cy="9653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𝑗</m:t>
                                </m:r>
                              </m:sub>
                            </m:sSub>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en-US" dirty="0"/>
                </a:p>
              </p:txBody>
            </p:sp>
          </mc:Choice>
          <mc:Fallback xmlns="">
            <p:sp>
              <p:nvSpPr>
                <p:cNvPr id="13" name="TextBox 12">
                  <a:extLst>
                    <a:ext uri="{FF2B5EF4-FFF2-40B4-BE49-F238E27FC236}">
                      <a16:creationId xmlns:a16="http://schemas.microsoft.com/office/drawing/2014/main" id="{D7BA9F31-9982-4D1C-8C49-F46AEE0B4D2E}"/>
                    </a:ext>
                  </a:extLst>
                </p:cNvPr>
                <p:cNvSpPr txBox="1">
                  <a:spLocks noRot="1" noChangeAspect="1" noMove="1" noResize="1" noEditPoints="1" noAdjustHandles="1" noChangeArrowheads="1" noChangeShapeType="1" noTextEdit="1"/>
                </p:cNvSpPr>
                <p:nvPr/>
              </p:nvSpPr>
              <p:spPr>
                <a:xfrm>
                  <a:off x="528852" y="4362489"/>
                  <a:ext cx="1752211" cy="965392"/>
                </a:xfrm>
                <a:prstGeom prst="rect">
                  <a:avLst/>
                </a:prstGeom>
                <a:blipFill>
                  <a:blip r:embed="rId16"/>
                  <a:stretch>
                    <a:fillRect/>
                  </a:stretch>
                </a:blipFill>
              </p:spPr>
              <p:txBody>
                <a:bodyPr/>
                <a:lstStyle/>
                <a:p>
                  <a:r>
                    <a:rPr lang="en-IL">
                      <a:noFill/>
                    </a:rPr>
                    <a:t> </a:t>
                  </a:r>
                </a:p>
              </p:txBody>
            </p:sp>
          </mc:Fallback>
        </mc:AlternateContent>
        <p:cxnSp>
          <p:nvCxnSpPr>
            <p:cNvPr id="7" name="Straight Arrow Connector 6">
              <a:extLst>
                <a:ext uri="{FF2B5EF4-FFF2-40B4-BE49-F238E27FC236}">
                  <a16:creationId xmlns:a16="http://schemas.microsoft.com/office/drawing/2014/main" id="{D37C5AF1-A4DD-4764-9C6B-4681C6239A8E}"/>
                </a:ext>
              </a:extLst>
            </p:cNvPr>
            <p:cNvCxnSpPr>
              <a:cxnSpLocks/>
            </p:cNvCxnSpPr>
            <p:nvPr/>
          </p:nvCxnSpPr>
          <p:spPr>
            <a:xfrm flipV="1">
              <a:off x="2342072" y="6135247"/>
              <a:ext cx="4659374" cy="32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B271F9-7818-434F-BEAA-EDAA065EC7FB}"/>
                </a:ext>
              </a:extLst>
            </p:cNvPr>
            <p:cNvCxnSpPr>
              <a:cxnSpLocks/>
            </p:cNvCxnSpPr>
            <p:nvPr/>
          </p:nvCxnSpPr>
          <p:spPr>
            <a:xfrm flipV="1">
              <a:off x="2356706" y="3175030"/>
              <a:ext cx="0" cy="3005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BEF1FB9-CB78-43C2-A488-9C69DFDA181E}"/>
                    </a:ext>
                  </a:extLst>
                </p:cNvPr>
                <p:cNvSpPr txBox="1"/>
                <p:nvPr/>
              </p:nvSpPr>
              <p:spPr>
                <a:xfrm>
                  <a:off x="2281063" y="6151534"/>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72" name="TextBox 71">
                  <a:extLst>
                    <a:ext uri="{FF2B5EF4-FFF2-40B4-BE49-F238E27FC236}">
                      <a16:creationId xmlns:a16="http://schemas.microsoft.com/office/drawing/2014/main" id="{5BEF1FB9-CB78-43C2-A488-9C69DFDA181E}"/>
                    </a:ext>
                  </a:extLst>
                </p:cNvPr>
                <p:cNvSpPr txBox="1">
                  <a:spLocks noRot="1" noChangeAspect="1" noMove="1" noResize="1" noEditPoints="1" noAdjustHandles="1" noChangeArrowheads="1" noChangeShapeType="1" noTextEdit="1"/>
                </p:cNvSpPr>
                <p:nvPr/>
              </p:nvSpPr>
              <p:spPr>
                <a:xfrm>
                  <a:off x="2281063" y="6151534"/>
                  <a:ext cx="700640" cy="369332"/>
                </a:xfrm>
                <a:prstGeom prst="rect">
                  <a:avLst/>
                </a:prstGeom>
                <a:blipFill>
                  <a:blip r:embed="rId1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B307492-0D07-468C-9142-2C94AF4F1B11}"/>
                    </a:ext>
                  </a:extLst>
                </p:cNvPr>
                <p:cNvSpPr txBox="1"/>
                <p:nvPr/>
              </p:nvSpPr>
              <p:spPr>
                <a:xfrm>
                  <a:off x="2854506"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74" name="TextBox 73">
                  <a:extLst>
                    <a:ext uri="{FF2B5EF4-FFF2-40B4-BE49-F238E27FC236}">
                      <a16:creationId xmlns:a16="http://schemas.microsoft.com/office/drawing/2014/main" id="{8B307492-0D07-468C-9142-2C94AF4F1B11}"/>
                    </a:ext>
                  </a:extLst>
                </p:cNvPr>
                <p:cNvSpPr txBox="1">
                  <a:spLocks noRot="1" noChangeAspect="1" noMove="1" noResize="1" noEditPoints="1" noAdjustHandles="1" noChangeArrowheads="1" noChangeShapeType="1" noTextEdit="1"/>
                </p:cNvSpPr>
                <p:nvPr/>
              </p:nvSpPr>
              <p:spPr>
                <a:xfrm>
                  <a:off x="2854506" y="6152699"/>
                  <a:ext cx="700640" cy="369332"/>
                </a:xfrm>
                <a:prstGeom prst="rect">
                  <a:avLst/>
                </a:prstGeom>
                <a:blipFill>
                  <a:blip r:embed="rId1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AA997C9-2213-400D-B5F9-5EC216B6EA84}"/>
                    </a:ext>
                  </a:extLst>
                </p:cNvPr>
                <p:cNvSpPr txBox="1"/>
                <p:nvPr/>
              </p:nvSpPr>
              <p:spPr>
                <a:xfrm>
                  <a:off x="3417571"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75" name="TextBox 74">
                  <a:extLst>
                    <a:ext uri="{FF2B5EF4-FFF2-40B4-BE49-F238E27FC236}">
                      <a16:creationId xmlns:a16="http://schemas.microsoft.com/office/drawing/2014/main" id="{1AA997C9-2213-400D-B5F9-5EC216B6EA84}"/>
                    </a:ext>
                  </a:extLst>
                </p:cNvPr>
                <p:cNvSpPr txBox="1">
                  <a:spLocks noRot="1" noChangeAspect="1" noMove="1" noResize="1" noEditPoints="1" noAdjustHandles="1" noChangeArrowheads="1" noChangeShapeType="1" noTextEdit="1"/>
                </p:cNvSpPr>
                <p:nvPr/>
              </p:nvSpPr>
              <p:spPr>
                <a:xfrm>
                  <a:off x="3417571" y="6170151"/>
                  <a:ext cx="700640" cy="369332"/>
                </a:xfrm>
                <a:prstGeom prst="rect">
                  <a:avLst/>
                </a:prstGeom>
                <a:blipFill>
                  <a:blip r:embed="rId1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AFB44B8-F600-4FCF-9267-B2DC7B5DD19B}"/>
                    </a:ext>
                  </a:extLst>
                </p:cNvPr>
                <p:cNvSpPr txBox="1"/>
                <p:nvPr/>
              </p:nvSpPr>
              <p:spPr>
                <a:xfrm>
                  <a:off x="3960135"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76" name="TextBox 75">
                  <a:extLst>
                    <a:ext uri="{FF2B5EF4-FFF2-40B4-BE49-F238E27FC236}">
                      <a16:creationId xmlns:a16="http://schemas.microsoft.com/office/drawing/2014/main" id="{8AFB44B8-F600-4FCF-9267-B2DC7B5DD19B}"/>
                    </a:ext>
                  </a:extLst>
                </p:cNvPr>
                <p:cNvSpPr txBox="1">
                  <a:spLocks noRot="1" noChangeAspect="1" noMove="1" noResize="1" noEditPoints="1" noAdjustHandles="1" noChangeArrowheads="1" noChangeShapeType="1" noTextEdit="1"/>
                </p:cNvSpPr>
                <p:nvPr/>
              </p:nvSpPr>
              <p:spPr>
                <a:xfrm>
                  <a:off x="3960135" y="6152699"/>
                  <a:ext cx="700640" cy="369332"/>
                </a:xfrm>
                <a:prstGeom prst="rect">
                  <a:avLst/>
                </a:prstGeom>
                <a:blipFill>
                  <a:blip r:embed="rId20"/>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343ECCC-B4F7-4C3D-8869-BDD23783A58C}"/>
                    </a:ext>
                  </a:extLst>
                </p:cNvPr>
                <p:cNvSpPr txBox="1"/>
                <p:nvPr/>
              </p:nvSpPr>
              <p:spPr>
                <a:xfrm>
                  <a:off x="4523200" y="6180922"/>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77" name="TextBox 76">
                  <a:extLst>
                    <a:ext uri="{FF2B5EF4-FFF2-40B4-BE49-F238E27FC236}">
                      <a16:creationId xmlns:a16="http://schemas.microsoft.com/office/drawing/2014/main" id="{C343ECCC-B4F7-4C3D-8869-BDD23783A58C}"/>
                    </a:ext>
                  </a:extLst>
                </p:cNvPr>
                <p:cNvSpPr txBox="1">
                  <a:spLocks noRot="1" noChangeAspect="1" noMove="1" noResize="1" noEditPoints="1" noAdjustHandles="1" noChangeArrowheads="1" noChangeShapeType="1" noTextEdit="1"/>
                </p:cNvSpPr>
                <p:nvPr/>
              </p:nvSpPr>
              <p:spPr>
                <a:xfrm>
                  <a:off x="4523200" y="6180922"/>
                  <a:ext cx="700640" cy="369332"/>
                </a:xfrm>
                <a:prstGeom prst="rect">
                  <a:avLst/>
                </a:prstGeom>
                <a:blipFill>
                  <a:blip r:embed="rId21"/>
                  <a:stretch>
                    <a:fillRect b="-1147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12F80-BFF6-406C-8ED4-B13154C83422}"/>
                    </a:ext>
                  </a:extLst>
                </p:cNvPr>
                <p:cNvSpPr txBox="1"/>
                <p:nvPr/>
              </p:nvSpPr>
              <p:spPr>
                <a:xfrm>
                  <a:off x="5057089"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78" name="TextBox 77">
                  <a:extLst>
                    <a:ext uri="{FF2B5EF4-FFF2-40B4-BE49-F238E27FC236}">
                      <a16:creationId xmlns:a16="http://schemas.microsoft.com/office/drawing/2014/main" id="{0E812F80-BFF6-406C-8ED4-B13154C83422}"/>
                    </a:ext>
                  </a:extLst>
                </p:cNvPr>
                <p:cNvSpPr txBox="1">
                  <a:spLocks noRot="1" noChangeAspect="1" noMove="1" noResize="1" noEditPoints="1" noAdjustHandles="1" noChangeArrowheads="1" noChangeShapeType="1" noTextEdit="1"/>
                </p:cNvSpPr>
                <p:nvPr/>
              </p:nvSpPr>
              <p:spPr>
                <a:xfrm>
                  <a:off x="5057089" y="6170151"/>
                  <a:ext cx="700640" cy="369332"/>
                </a:xfrm>
                <a:prstGeom prst="rect">
                  <a:avLst/>
                </a:prstGeom>
                <a:blipFill>
                  <a:blip r:embed="rId22"/>
                  <a:stretch>
                    <a:fillRect b="-13115"/>
                  </a:stretch>
                </a:blipFill>
              </p:spPr>
              <p:txBody>
                <a:bodyPr/>
                <a:lstStyle/>
                <a:p>
                  <a:r>
                    <a:rPr lang="en-IL">
                      <a:noFill/>
                    </a:rPr>
                    <a:t> </a:t>
                  </a:r>
                </a:p>
              </p:txBody>
            </p:sp>
          </mc:Fallback>
        </mc:AlternateContent>
      </p:grpSp>
      <p:sp>
        <p:nvSpPr>
          <p:cNvPr id="79" name="TextBox 78">
            <a:extLst>
              <a:ext uri="{FF2B5EF4-FFF2-40B4-BE49-F238E27FC236}">
                <a16:creationId xmlns:a16="http://schemas.microsoft.com/office/drawing/2014/main" id="{1ED815C6-7C7E-4984-B26E-1A761E8C78CE}"/>
              </a:ext>
            </a:extLst>
          </p:cNvPr>
          <p:cNvSpPr txBox="1"/>
          <p:nvPr/>
        </p:nvSpPr>
        <p:spPr>
          <a:xfrm>
            <a:off x="8527047" y="839175"/>
            <a:ext cx="3965492" cy="461665"/>
          </a:xfrm>
          <a:prstGeom prst="rect">
            <a:avLst/>
          </a:prstGeom>
          <a:noFill/>
        </p:spPr>
        <p:txBody>
          <a:bodyPr wrap="square" rtlCol="0">
            <a:spAutoFit/>
          </a:bodyPr>
          <a:lstStyle/>
          <a:p>
            <a:r>
              <a:rPr lang="en-US" sz="2400" dirty="0"/>
              <a:t>From the previous step</a:t>
            </a:r>
            <a:endParaRPr lang="en-IL" sz="2400" dirty="0"/>
          </a:p>
        </p:txBody>
      </p:sp>
      <p:sp>
        <p:nvSpPr>
          <p:cNvPr id="80" name="Slide Number Placeholder 79">
            <a:extLst>
              <a:ext uri="{FF2B5EF4-FFF2-40B4-BE49-F238E27FC236}">
                <a16:creationId xmlns:a16="http://schemas.microsoft.com/office/drawing/2014/main" id="{D956CCE4-0091-4E4B-9F83-F8172FC5157F}"/>
              </a:ext>
            </a:extLst>
          </p:cNvPr>
          <p:cNvSpPr>
            <a:spLocks noGrp="1"/>
          </p:cNvSpPr>
          <p:nvPr>
            <p:ph type="sldNum" sz="quarter" idx="12"/>
          </p:nvPr>
        </p:nvSpPr>
        <p:spPr/>
        <p:txBody>
          <a:bodyPr/>
          <a:lstStyle/>
          <a:p>
            <a:fld id="{16DBD0CC-423F-4B58-AFF5-83B6DD233671}" type="slidenum">
              <a:rPr lang="en-IL" smtClean="0"/>
              <a:t>14</a:t>
            </a:fld>
            <a:endParaRPr lang="en-IL"/>
          </a:p>
        </p:txBody>
      </p:sp>
    </p:spTree>
    <p:extLst>
      <p:ext uri="{BB962C8B-B14F-4D97-AF65-F5344CB8AC3E}">
        <p14:creationId xmlns:p14="http://schemas.microsoft.com/office/powerpoint/2010/main" val="105961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0" grpId="0" animBg="1"/>
      <p:bldP spid="11" grpId="0" animBg="1"/>
      <p:bldP spid="12" grpId="0" animBg="1"/>
      <p:bldP spid="68" grpId="0" animBg="1"/>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5">
            <a:extLst>
              <a:ext uri="{FF2B5EF4-FFF2-40B4-BE49-F238E27FC236}">
                <a16:creationId xmlns:a16="http://schemas.microsoft.com/office/drawing/2014/main" id="{81552A09-6DAD-4A43-ACD4-6F972F9C2831}"/>
              </a:ext>
            </a:extLst>
          </p:cNvPr>
          <p:cNvPicPr>
            <a:picLocks noChangeAspect="1"/>
          </p:cNvPicPr>
          <p:nvPr/>
        </p:nvPicPr>
        <p:blipFill>
          <a:blip r:embed="rId3"/>
          <a:stretch>
            <a:fillRect/>
          </a:stretch>
        </p:blipFill>
        <p:spPr>
          <a:xfrm>
            <a:off x="7612112" y="3732085"/>
            <a:ext cx="4470326" cy="2439599"/>
          </a:xfrm>
          <a:prstGeom prst="rect">
            <a:avLst/>
          </a:prstGeom>
        </p:spPr>
      </p:pic>
      <p:pic>
        <p:nvPicPr>
          <p:cNvPr id="35" name="Picture 50">
            <a:extLst>
              <a:ext uri="{FF2B5EF4-FFF2-40B4-BE49-F238E27FC236}">
                <a16:creationId xmlns:a16="http://schemas.microsoft.com/office/drawing/2014/main" id="{D777F602-D2D5-4E77-89E6-04F1CAFB2624}"/>
              </a:ext>
            </a:extLst>
          </p:cNvPr>
          <p:cNvPicPr>
            <a:picLocks noChangeAspect="1"/>
          </p:cNvPicPr>
          <p:nvPr/>
        </p:nvPicPr>
        <p:blipFill rotWithShape="1">
          <a:blip r:embed="rId4"/>
          <a:srcRect l="5820"/>
          <a:stretch/>
        </p:blipFill>
        <p:spPr>
          <a:xfrm>
            <a:off x="184483" y="3732100"/>
            <a:ext cx="4395407" cy="2439599"/>
          </a:xfrm>
          <a:prstGeom prst="rect">
            <a:avLst/>
          </a:prstGeom>
        </p:spPr>
      </p:pic>
      <p:sp>
        <p:nvSpPr>
          <p:cNvPr id="4" name="Slide Number Placeholder 3">
            <a:extLst>
              <a:ext uri="{FF2B5EF4-FFF2-40B4-BE49-F238E27FC236}">
                <a16:creationId xmlns:a16="http://schemas.microsoft.com/office/drawing/2014/main" id="{6B3AA7B5-4B65-4007-9170-02B753452E40}"/>
              </a:ext>
            </a:extLst>
          </p:cNvPr>
          <p:cNvSpPr>
            <a:spLocks noGrp="1"/>
          </p:cNvSpPr>
          <p:nvPr>
            <p:ph type="sldNum" sz="quarter" idx="12"/>
          </p:nvPr>
        </p:nvSpPr>
        <p:spPr/>
        <p:txBody>
          <a:bodyPr/>
          <a:lstStyle/>
          <a:p>
            <a:fld id="{16DBD0CC-423F-4B58-AFF5-83B6DD233671}" type="slidenum">
              <a:rPr lang="en-IL" smtClean="0"/>
              <a:t>15</a:t>
            </a:fld>
            <a:endParaRPr lang="en-IL"/>
          </a:p>
        </p:txBody>
      </p:sp>
      <p:sp>
        <p:nvSpPr>
          <p:cNvPr id="5" name="TextBox 4">
            <a:extLst>
              <a:ext uri="{FF2B5EF4-FFF2-40B4-BE49-F238E27FC236}">
                <a16:creationId xmlns:a16="http://schemas.microsoft.com/office/drawing/2014/main" id="{4AC9788A-3179-40C2-AD02-59CBEA60710F}"/>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ABB80-E12D-4285-9DD7-29ECB3DCF0F3}"/>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8" name="TextBox 7">
                <a:extLst>
                  <a:ext uri="{FF2B5EF4-FFF2-40B4-BE49-F238E27FC236}">
                    <a16:creationId xmlns:a16="http://schemas.microsoft.com/office/drawing/2014/main" id="{78CABB80-E12D-4285-9DD7-29ECB3DCF0F3}"/>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5"/>
                <a:stretch>
                  <a:fillRect l="-1462" t="-10526" r="-390" b="-2894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021968-A969-45BB-8F18-45D2C6A31FE4}"/>
                  </a:ext>
                </a:extLst>
              </p:cNvPr>
              <p:cNvSpPr txBox="1"/>
              <p:nvPr/>
            </p:nvSpPr>
            <p:spPr>
              <a:xfrm>
                <a:off x="3638495" y="1758565"/>
                <a:ext cx="4513159" cy="1340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𝐷𝑃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m:rPr>
                                                <m:sty m:val="p"/>
                                                <m:brk m:alnAt="7"/>
                                              </m:rPr>
                                              <a:rPr lang="en-US" b="0" i="0" smtClean="0">
                                                <a:latin typeface="Cambria Math" panose="02040503050406030204" pitchFamily="18" charset="0"/>
                                              </a:rPr>
                                              <m:t>Σ</m:t>
                                            </m:r>
                                          </m:e>
                                          <m:sub>
                                            <m:r>
                                              <m:rPr>
                                                <m:brk m:alnAt="7"/>
                                              </m:rP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r>
                                          <m:rPr>
                                            <m:brk m:alnAt="7"/>
                                          </m:rP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𝑚</m:t>
                                    </m:r>
                                  </m:e>
                                </m:mr>
                              </m:m>
                            </m:e>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+1</m:t>
                                    </m:r>
                                  </m:e>
                                </m:mr>
                              </m:m>
                            </m:e>
                          </m:eqArr>
                        </m:e>
                      </m:d>
                    </m:oMath>
                  </m:oMathPara>
                </a14:m>
                <a:endParaRPr lang="en-IL" dirty="0"/>
              </a:p>
            </p:txBody>
          </p:sp>
        </mc:Choice>
        <mc:Fallback xmlns="">
          <p:sp>
            <p:nvSpPr>
              <p:cNvPr id="9" name="TextBox 8">
                <a:extLst>
                  <a:ext uri="{FF2B5EF4-FFF2-40B4-BE49-F238E27FC236}">
                    <a16:creationId xmlns:a16="http://schemas.microsoft.com/office/drawing/2014/main" id="{83021968-A969-45BB-8F18-45D2C6A31FE4}"/>
                  </a:ext>
                </a:extLst>
              </p:cNvPr>
              <p:cNvSpPr txBox="1">
                <a:spLocks noRot="1" noChangeAspect="1" noMove="1" noResize="1" noEditPoints="1" noAdjustHandles="1" noChangeArrowheads="1" noChangeShapeType="1" noTextEdit="1"/>
              </p:cNvSpPr>
              <p:nvPr/>
            </p:nvSpPr>
            <p:spPr>
              <a:xfrm>
                <a:off x="3638495" y="1758565"/>
                <a:ext cx="4513159" cy="1340880"/>
              </a:xfrm>
              <a:prstGeom prst="rect">
                <a:avLst/>
              </a:prstGeom>
              <a:blipFill>
                <a:blip r:embed="rId6"/>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6FDE1B-8F14-4401-9402-330A67C231C3}"/>
                  </a:ext>
                </a:extLst>
              </p:cNvPr>
              <p:cNvSpPr/>
              <p:nvPr/>
            </p:nvSpPr>
            <p:spPr>
              <a:xfrm>
                <a:off x="4965805" y="4321748"/>
                <a:ext cx="1888435" cy="13408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Dirichlet Process</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𝐷𝑃</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IL" dirty="0"/>
              </a:p>
            </p:txBody>
          </p:sp>
        </mc:Choice>
        <mc:Fallback xmlns="">
          <p:sp>
            <p:nvSpPr>
              <p:cNvPr id="11" name="Rectangle 10">
                <a:extLst>
                  <a:ext uri="{FF2B5EF4-FFF2-40B4-BE49-F238E27FC236}">
                    <a16:creationId xmlns:a16="http://schemas.microsoft.com/office/drawing/2014/main" id="{306FDE1B-8F14-4401-9402-330A67C231C3}"/>
                  </a:ext>
                </a:extLst>
              </p:cNvPr>
              <p:cNvSpPr>
                <a:spLocks noRot="1" noChangeAspect="1" noMove="1" noResize="1" noEditPoints="1" noAdjustHandles="1" noChangeArrowheads="1" noChangeShapeType="1" noTextEdit="1"/>
              </p:cNvSpPr>
              <p:nvPr/>
            </p:nvSpPr>
            <p:spPr>
              <a:xfrm>
                <a:off x="4965805" y="4321748"/>
                <a:ext cx="1888435" cy="1340880"/>
              </a:xfrm>
              <a:prstGeom prst="rect">
                <a:avLst/>
              </a:prstGeom>
              <a:blipFill>
                <a:blip r:embed="rId7"/>
                <a:stretch>
                  <a:fillRect/>
                </a:stretch>
              </a:blipFill>
            </p:spPr>
            <p:txBody>
              <a:bodyPr/>
              <a:lstStyle/>
              <a:p>
                <a:r>
                  <a:rPr lang="en-IL">
                    <a:noFill/>
                  </a:rPr>
                  <a:t> </a:t>
                </a:r>
              </a:p>
            </p:txBody>
          </p:sp>
        </mc:Fallback>
      </mc:AlternateContent>
      <p:cxnSp>
        <p:nvCxnSpPr>
          <p:cNvPr id="13" name="Straight Arrow Connector 12">
            <a:extLst>
              <a:ext uri="{FF2B5EF4-FFF2-40B4-BE49-F238E27FC236}">
                <a16:creationId xmlns:a16="http://schemas.microsoft.com/office/drawing/2014/main" id="{F778D396-55E8-429E-8A65-1022ED2A62C4}"/>
              </a:ext>
            </a:extLst>
          </p:cNvPr>
          <p:cNvCxnSpPr>
            <a:cxnSpLocks/>
          </p:cNvCxnSpPr>
          <p:nvPr/>
        </p:nvCxnSpPr>
        <p:spPr>
          <a:xfrm>
            <a:off x="4152900" y="4992188"/>
            <a:ext cx="494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6AF6D53B-7579-434C-AFA2-AB2CEE55CB4D}"/>
              </a:ext>
            </a:extLst>
          </p:cNvPr>
          <p:cNvSpPr/>
          <p:nvPr/>
        </p:nvSpPr>
        <p:spPr>
          <a:xfrm rot="5400000">
            <a:off x="5018288" y="1071495"/>
            <a:ext cx="1645171" cy="4640154"/>
          </a:xfrm>
          <a:prstGeom prst="rightBrace">
            <a:avLst>
              <a:gd name="adj1" fmla="val 6779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cxnSp>
        <p:nvCxnSpPr>
          <p:cNvPr id="49" name="Straight Arrow Connector 48">
            <a:extLst>
              <a:ext uri="{FF2B5EF4-FFF2-40B4-BE49-F238E27FC236}">
                <a16:creationId xmlns:a16="http://schemas.microsoft.com/office/drawing/2014/main" id="{27A673DA-690E-4A33-AD40-558BD933C54F}"/>
              </a:ext>
            </a:extLst>
          </p:cNvPr>
          <p:cNvCxnSpPr>
            <a:cxnSpLocks/>
          </p:cNvCxnSpPr>
          <p:nvPr/>
        </p:nvCxnSpPr>
        <p:spPr>
          <a:xfrm>
            <a:off x="7048500" y="4889046"/>
            <a:ext cx="563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33738F4-847D-472E-BDFE-FCC8C7355C35}"/>
              </a:ext>
            </a:extLst>
          </p:cNvPr>
          <p:cNvSpPr txBox="1"/>
          <p:nvPr/>
        </p:nvSpPr>
        <p:spPr>
          <a:xfrm>
            <a:off x="3942871" y="6171684"/>
            <a:ext cx="3852850" cy="369332"/>
          </a:xfrm>
          <a:prstGeom prst="rect">
            <a:avLst/>
          </a:prstGeom>
          <a:noFill/>
        </p:spPr>
        <p:txBody>
          <a:bodyPr wrap="none" rtlCol="0">
            <a:spAutoFit/>
          </a:bodyPr>
          <a:lstStyle/>
          <a:p>
            <a:r>
              <a:rPr lang="en-US" dirty="0"/>
              <a:t>Conserves the mean of the distribution</a:t>
            </a:r>
            <a:endParaRPr lang="en-IL" dirty="0"/>
          </a:p>
        </p:txBody>
      </p:sp>
    </p:spTree>
    <p:extLst>
      <p:ext uri="{BB962C8B-B14F-4D97-AF65-F5344CB8AC3E}">
        <p14:creationId xmlns:p14="http://schemas.microsoft.com/office/powerpoint/2010/main" val="158608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animBg="1"/>
      <p:bldP spid="63"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10B81970-7494-455B-BCA7-BDC47223CE0A}"/>
              </a:ext>
            </a:extLst>
          </p:cNvPr>
          <p:cNvPicPr>
            <a:picLocks noChangeAspect="1"/>
          </p:cNvPicPr>
          <p:nvPr/>
        </p:nvPicPr>
        <p:blipFill rotWithShape="1">
          <a:blip r:embed="rId2"/>
          <a:srcRect l="5820"/>
          <a:stretch/>
        </p:blipFill>
        <p:spPr>
          <a:xfrm>
            <a:off x="242712" y="3142411"/>
            <a:ext cx="4395407"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4998649" y="3769247"/>
            <a:ext cx="2194703" cy="369332"/>
          </a:xfrm>
          <a:prstGeom prst="rect">
            <a:avLst/>
          </a:prstGeom>
          <a:noFill/>
        </p:spPr>
        <p:txBody>
          <a:bodyPr wrap="none" rtlCol="0">
            <a:spAutoFit/>
          </a:bodyPr>
          <a:lstStyle/>
          <a:p>
            <a:r>
              <a:rPr lang="en-US" dirty="0"/>
              <a:t>Dirichlet Process (DP)</a:t>
            </a:r>
            <a:endParaRPr lang="en-IL" dirty="0"/>
          </a:p>
        </p:txBody>
      </p:sp>
      <p:pic>
        <p:nvPicPr>
          <p:cNvPr id="6" name="Picture 5">
            <a:extLst>
              <a:ext uri="{FF2B5EF4-FFF2-40B4-BE49-F238E27FC236}">
                <a16:creationId xmlns:a16="http://schemas.microsoft.com/office/drawing/2014/main" id="{D23219FA-6853-4D85-9A5F-D7C282A26FBE}"/>
              </a:ext>
            </a:extLst>
          </p:cNvPr>
          <p:cNvPicPr>
            <a:picLocks noChangeAspect="1"/>
          </p:cNvPicPr>
          <p:nvPr/>
        </p:nvPicPr>
        <p:blipFill>
          <a:blip r:embed="rId3"/>
          <a:stretch>
            <a:fillRect/>
          </a:stretch>
        </p:blipFill>
        <p:spPr>
          <a:xfrm>
            <a:off x="7553882" y="3021677"/>
            <a:ext cx="4470326" cy="2439599"/>
          </a:xfrm>
          <a:prstGeom prst="rect">
            <a:avLst/>
          </a:prstGeom>
        </p:spPr>
      </p:pic>
      <p:sp>
        <p:nvSpPr>
          <p:cNvPr id="8" name="Arrow: Right 7">
            <a:extLst>
              <a:ext uri="{FF2B5EF4-FFF2-40B4-BE49-F238E27FC236}">
                <a16:creationId xmlns:a16="http://schemas.microsoft.com/office/drawing/2014/main" id="{4A0F64C9-11C4-4E88-AB58-552C6AB28BCE}"/>
              </a:ext>
            </a:extLst>
          </p:cNvPr>
          <p:cNvSpPr/>
          <p:nvPr/>
        </p:nvSpPr>
        <p:spPr>
          <a:xfrm>
            <a:off x="5107057" y="4138579"/>
            <a:ext cx="1977887" cy="44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F9AF06C-9E31-4506-9564-434303034BB2}"/>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35" name="TextBox 34">
                <a:extLst>
                  <a:ext uri="{FF2B5EF4-FFF2-40B4-BE49-F238E27FC236}">
                    <a16:creationId xmlns:a16="http://schemas.microsoft.com/office/drawing/2014/main" id="{FF9AF06C-9E31-4506-9564-434303034BB2}"/>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4"/>
                <a:stretch>
                  <a:fillRect l="-1462" t="-10526" r="-390" b="-28947"/>
                </a:stretch>
              </a:blipFill>
            </p:spPr>
            <p:txBody>
              <a:bodyPr/>
              <a:lstStyle/>
              <a:p>
                <a:r>
                  <a:rPr lang="en-IL">
                    <a:noFill/>
                  </a:rPr>
                  <a:t> </a:t>
                </a:r>
              </a:p>
            </p:txBody>
          </p:sp>
        </mc:Fallback>
      </mc:AlternateContent>
    </p:spTree>
    <p:extLst>
      <p:ext uri="{BB962C8B-B14F-4D97-AF65-F5344CB8AC3E}">
        <p14:creationId xmlns:p14="http://schemas.microsoft.com/office/powerpoint/2010/main" val="1688684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C120EDB5-73F4-48A2-8CBA-75600FE91D99}"/>
              </a:ext>
            </a:extLst>
          </p:cNvPr>
          <p:cNvPicPr>
            <a:picLocks noChangeAspect="1"/>
          </p:cNvPicPr>
          <p:nvPr/>
        </p:nvPicPr>
        <p:blipFill>
          <a:blip r:embed="rId3"/>
          <a:stretch>
            <a:fillRect/>
          </a:stretch>
        </p:blipFill>
        <p:spPr>
          <a:xfrm>
            <a:off x="720681" y="4281876"/>
            <a:ext cx="4470326" cy="2439599"/>
          </a:xfrm>
          <a:prstGeom prst="rect">
            <a:avLst/>
          </a:prstGeom>
        </p:spPr>
      </p:pic>
      <p:pic>
        <p:nvPicPr>
          <p:cNvPr id="108" name="Picture 107">
            <a:extLst>
              <a:ext uri="{FF2B5EF4-FFF2-40B4-BE49-F238E27FC236}">
                <a16:creationId xmlns:a16="http://schemas.microsoft.com/office/drawing/2014/main" id="{A9957D54-D031-41EC-8856-72958C4AAF3E}"/>
              </a:ext>
            </a:extLst>
          </p:cNvPr>
          <p:cNvPicPr>
            <a:picLocks noChangeAspect="1"/>
          </p:cNvPicPr>
          <p:nvPr/>
        </p:nvPicPr>
        <p:blipFill>
          <a:blip r:embed="rId3"/>
          <a:stretch>
            <a:fillRect/>
          </a:stretch>
        </p:blipFill>
        <p:spPr>
          <a:xfrm>
            <a:off x="720681" y="1459552"/>
            <a:ext cx="4470326"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45" name="Arrow: Right 44">
            <a:extLst>
              <a:ext uri="{FF2B5EF4-FFF2-40B4-BE49-F238E27FC236}">
                <a16:creationId xmlns:a16="http://schemas.microsoft.com/office/drawing/2014/main" id="{4A446EE9-17CA-400A-94DD-2EA11D10C97A}"/>
              </a:ext>
            </a:extLst>
          </p:cNvPr>
          <p:cNvSpPr/>
          <p:nvPr/>
        </p:nvSpPr>
        <p:spPr>
          <a:xfrm>
            <a:off x="5641449" y="2425904"/>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8945756" y="5324693"/>
            <a:ext cx="2525563" cy="369332"/>
          </a:xfrm>
          <a:prstGeom prst="rect">
            <a:avLst/>
          </a:prstGeom>
          <a:noFill/>
        </p:spPr>
        <p:txBody>
          <a:bodyPr wrap="none" rtlCol="0">
            <a:spAutoFit/>
          </a:bodyPr>
          <a:lstStyle/>
          <a:p>
            <a:r>
              <a:rPr lang="en-US" dirty="0"/>
              <a:t>Keep things as they were</a:t>
            </a:r>
            <a:endParaRPr lang="en-IL" dirty="0"/>
          </a:p>
        </p:txBody>
      </p:sp>
      <p:cxnSp>
        <p:nvCxnSpPr>
          <p:cNvPr id="49" name="Straight Connector 48">
            <a:extLst>
              <a:ext uri="{FF2B5EF4-FFF2-40B4-BE49-F238E27FC236}">
                <a16:creationId xmlns:a16="http://schemas.microsoft.com/office/drawing/2014/main" id="{A06B7229-B4DF-4EFF-9219-CAA8F3C4C70E}"/>
              </a:ext>
            </a:extLst>
          </p:cNvPr>
          <p:cNvCxnSpPr/>
          <p:nvPr/>
        </p:nvCxnSpPr>
        <p:spPr>
          <a:xfrm flipH="1">
            <a:off x="1125107" y="2129867"/>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A9AA9B8C-ABAB-4404-AE7D-6989CAF381CE}"/>
              </a:ext>
            </a:extLst>
          </p:cNvPr>
          <p:cNvPicPr>
            <a:picLocks noChangeAspect="1"/>
          </p:cNvPicPr>
          <p:nvPr/>
        </p:nvPicPr>
        <p:blipFill>
          <a:blip r:embed="rId4"/>
          <a:stretch>
            <a:fillRect/>
          </a:stretch>
        </p:blipFill>
        <p:spPr>
          <a:xfrm>
            <a:off x="9006960" y="1052411"/>
            <a:ext cx="2218654" cy="2929839"/>
          </a:xfrm>
          <a:prstGeom prst="rect">
            <a:avLst/>
          </a:prstGeom>
        </p:spPr>
      </p:pic>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52558CA-A99A-458F-95A0-225D7CCDE1A3}"/>
                  </a:ext>
                </a:extLst>
              </p:cNvPr>
              <p:cNvSpPr txBox="1"/>
              <p:nvPr/>
            </p:nvSpPr>
            <p:spPr>
              <a:xfrm>
                <a:off x="5746613" y="2119101"/>
                <a:ext cx="2703945" cy="369332"/>
              </a:xfrm>
              <a:prstGeom prst="rect">
                <a:avLst/>
              </a:prstGeom>
              <a:noFill/>
            </p:spPr>
            <p:txBody>
              <a:bodyPr wrap="none" rtlCol="0">
                <a:spAutoFit/>
              </a:bodyPr>
              <a:lstStyle/>
              <a:p>
                <a:r>
                  <a:rPr lang="en-US" dirty="0"/>
                  <a:t>Update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a14:m>
                <a:r>
                  <a:rPr lang="en-US" dirty="0"/>
                  <a:t> to be as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a14:m>
                <a:endParaRPr lang="en-IL" dirty="0"/>
              </a:p>
            </p:txBody>
          </p:sp>
        </mc:Choice>
        <mc:Fallback xmlns="">
          <p:sp>
            <p:nvSpPr>
              <p:cNvPr id="105" name="TextBox 104">
                <a:extLst>
                  <a:ext uri="{FF2B5EF4-FFF2-40B4-BE49-F238E27FC236}">
                    <a16:creationId xmlns:a16="http://schemas.microsoft.com/office/drawing/2014/main" id="{E52558CA-A99A-458F-95A0-225D7CCDE1A3}"/>
                  </a:ext>
                </a:extLst>
              </p:cNvPr>
              <p:cNvSpPr txBox="1">
                <a:spLocks noRot="1" noChangeAspect="1" noMove="1" noResize="1" noEditPoints="1" noAdjustHandles="1" noChangeArrowheads="1" noChangeShapeType="1" noTextEdit="1"/>
              </p:cNvSpPr>
              <p:nvPr/>
            </p:nvSpPr>
            <p:spPr>
              <a:xfrm>
                <a:off x="5746613" y="2119101"/>
                <a:ext cx="2703945" cy="369332"/>
              </a:xfrm>
              <a:prstGeom prst="rect">
                <a:avLst/>
              </a:prstGeom>
              <a:blipFill>
                <a:blip r:embed="rId5"/>
                <a:stretch>
                  <a:fillRect l="-2032" t="-10000" b="-26667"/>
                </a:stretch>
              </a:blipFill>
            </p:spPr>
            <p:txBody>
              <a:bodyPr/>
              <a:lstStyle/>
              <a:p>
                <a:r>
                  <a:rPr lang="en-IL">
                    <a:noFill/>
                  </a:rPr>
                  <a:t> </a:t>
                </a:r>
              </a:p>
            </p:txBody>
          </p:sp>
        </mc:Fallback>
      </mc:AlternateContent>
      <p:cxnSp>
        <p:nvCxnSpPr>
          <p:cNvPr id="107" name="Straight Connector 106">
            <a:extLst>
              <a:ext uri="{FF2B5EF4-FFF2-40B4-BE49-F238E27FC236}">
                <a16:creationId xmlns:a16="http://schemas.microsoft.com/office/drawing/2014/main" id="{0D55FD04-6C59-44F2-8282-3AEF7C26816F}"/>
              </a:ext>
            </a:extLst>
          </p:cNvPr>
          <p:cNvCxnSpPr/>
          <p:nvPr/>
        </p:nvCxnSpPr>
        <p:spPr>
          <a:xfrm flipH="1">
            <a:off x="856751" y="4598084"/>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0" name="Arrow: Right 109">
            <a:extLst>
              <a:ext uri="{FF2B5EF4-FFF2-40B4-BE49-F238E27FC236}">
                <a16:creationId xmlns:a16="http://schemas.microsoft.com/office/drawing/2014/main" id="{FE66FA5C-15E2-4000-8752-48793AFF2CCE}"/>
              </a:ext>
            </a:extLst>
          </p:cNvPr>
          <p:cNvSpPr/>
          <p:nvPr/>
        </p:nvSpPr>
        <p:spPr>
          <a:xfrm>
            <a:off x="5641448" y="5187129"/>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079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18</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8023"/>
            <a:chOff x="1337050" y="2179243"/>
            <a:chExt cx="3353470" cy="4648023"/>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8023"/>
              <a:chOff x="1694226" y="2179243"/>
              <a:chExt cx="2706626" cy="4648023"/>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2</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2538"/>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4"/>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153718" y="404332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TextBox 73">
            <a:extLst>
              <a:ext uri="{FF2B5EF4-FFF2-40B4-BE49-F238E27FC236}">
                <a16:creationId xmlns:a16="http://schemas.microsoft.com/office/drawing/2014/main" id="{284D0D96-FF20-49AB-8D8C-174B4222183E}"/>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073363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19</a:t>
            </a:fld>
            <a:endParaRPr lang="en-IL" dirty="0"/>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9370"/>
              <a:chOff x="1694226" y="2179243"/>
              <a:chExt cx="2706626"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2</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934736" y="3986330"/>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9307AA9A-693C-4FDC-9CD4-F49DBAB4A89B}"/>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99941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1-19 at 11.56.57">
            <a:hlinkClick r:id="" action="ppaction://media"/>
            <a:extLst>
              <a:ext uri="{FF2B5EF4-FFF2-40B4-BE49-F238E27FC236}">
                <a16:creationId xmlns:a16="http://schemas.microsoft.com/office/drawing/2014/main" id="{3B89844F-15BD-48AD-AC39-B4694E6AC525}"/>
              </a:ext>
            </a:extLst>
          </p:cNvPr>
          <p:cNvPicPr>
            <a:picLocks noChangeAspect="1"/>
          </p:cNvPicPr>
          <p:nvPr>
            <a:videoFile r:link="rId1"/>
            <p:extLst>
              <p:ext uri="{DAA4B4D4-6D71-4841-9C94-3DE7FCFB9230}">
                <p14:media xmlns:p14="http://schemas.microsoft.com/office/powerpoint/2010/main" r:embed="rId2">
                  <p14:trim st="20502" end="37334.3333"/>
                </p14:media>
              </p:ext>
            </p:extLst>
          </p:nvPr>
        </p:nvPicPr>
        <p:blipFill>
          <a:blip r:embed="rId4"/>
          <a:stretch>
            <a:fillRect/>
          </a:stretch>
        </p:blipFill>
        <p:spPr>
          <a:xfrm>
            <a:off x="3822153" y="993240"/>
            <a:ext cx="7725612" cy="4345657"/>
          </a:xfrm>
          <a:prstGeom prst="rect">
            <a:avLst/>
          </a:prstGeom>
        </p:spPr>
      </p:pic>
      <p:grpSp>
        <p:nvGrpSpPr>
          <p:cNvPr id="5" name="Group 4">
            <a:extLst>
              <a:ext uri="{FF2B5EF4-FFF2-40B4-BE49-F238E27FC236}">
                <a16:creationId xmlns:a16="http://schemas.microsoft.com/office/drawing/2014/main" id="{48295AA8-B5D3-47FA-816B-0DE2028981CD}"/>
              </a:ext>
            </a:extLst>
          </p:cNvPr>
          <p:cNvGrpSpPr/>
          <p:nvPr/>
        </p:nvGrpSpPr>
        <p:grpSpPr>
          <a:xfrm>
            <a:off x="5041755" y="5668912"/>
            <a:ext cx="4761752" cy="830997"/>
            <a:chOff x="3066071" y="1551382"/>
            <a:chExt cx="2197732" cy="830997"/>
          </a:xfrm>
        </p:grpSpPr>
        <p:sp>
          <p:nvSpPr>
            <p:cNvPr id="6" name="TextBox 5">
              <a:extLst>
                <a:ext uri="{FF2B5EF4-FFF2-40B4-BE49-F238E27FC236}">
                  <a16:creationId xmlns:a16="http://schemas.microsoft.com/office/drawing/2014/main" id="{C779C709-65FD-4583-829E-43B076FE6E4C}"/>
                </a:ext>
              </a:extLst>
            </p:cNvPr>
            <p:cNvSpPr txBox="1"/>
            <p:nvPr/>
          </p:nvSpPr>
          <p:spPr>
            <a:xfrm>
              <a:off x="3066071" y="1551382"/>
              <a:ext cx="2197732" cy="830997"/>
            </a:xfrm>
            <a:prstGeom prst="rect">
              <a:avLst/>
            </a:prstGeom>
            <a:noFill/>
          </p:spPr>
          <p:txBody>
            <a:bodyPr wrap="none" rtlCol="0">
              <a:spAutoFit/>
            </a:bodyPr>
            <a:lstStyle/>
            <a:p>
              <a:pPr algn="ctr"/>
              <a:r>
                <a:rPr lang="en-US" dirty="0"/>
                <a:t>Probabilistic Data Association for Semantic SLAM</a:t>
              </a:r>
              <a:br>
                <a:rPr lang="en-US" dirty="0"/>
              </a:br>
              <a:r>
                <a:rPr lang="en-US" sz="1100" dirty="0">
                  <a:solidFill>
                    <a:schemeClr val="bg2">
                      <a:lumMod val="50000"/>
                    </a:schemeClr>
                  </a:solidFill>
                </a:rPr>
                <a:t>Sean L. Bowman, Nikolay </a:t>
              </a:r>
              <a:r>
                <a:rPr lang="en-US" sz="1100" dirty="0" err="1">
                  <a:solidFill>
                    <a:schemeClr val="bg2">
                      <a:lumMod val="50000"/>
                    </a:schemeClr>
                  </a:solidFill>
                </a:rPr>
                <a:t>Atanasov</a:t>
              </a:r>
              <a:r>
                <a:rPr lang="en-US" sz="1100" dirty="0">
                  <a:solidFill>
                    <a:schemeClr val="bg2">
                      <a:lumMod val="50000"/>
                    </a:schemeClr>
                  </a:solidFill>
                </a:rPr>
                <a:t>, Kostas </a:t>
              </a:r>
              <a:r>
                <a:rPr lang="en-US" sz="1100" dirty="0" err="1">
                  <a:solidFill>
                    <a:schemeClr val="bg2">
                      <a:lumMod val="50000"/>
                    </a:schemeClr>
                  </a:solidFill>
                </a:rPr>
                <a:t>Daniilidis</a:t>
              </a:r>
              <a:r>
                <a:rPr lang="en-US" sz="1100" dirty="0">
                  <a:solidFill>
                    <a:schemeClr val="bg2">
                      <a:lumMod val="50000"/>
                    </a:schemeClr>
                  </a:solidFill>
                </a:rPr>
                <a:t>, George J. Papas</a:t>
              </a:r>
              <a:endParaRPr lang="en-IL" sz="1100" dirty="0">
                <a:solidFill>
                  <a:schemeClr val="bg2">
                    <a:lumMod val="50000"/>
                  </a:schemeClr>
                </a:solidFill>
              </a:endParaRPr>
            </a:p>
            <a:p>
              <a:endParaRPr lang="en-IL" dirty="0"/>
            </a:p>
          </p:txBody>
        </p:sp>
        <p:sp>
          <p:nvSpPr>
            <p:cNvPr id="8" name="TextBox 7">
              <a:extLst>
                <a:ext uri="{FF2B5EF4-FFF2-40B4-BE49-F238E27FC236}">
                  <a16:creationId xmlns:a16="http://schemas.microsoft.com/office/drawing/2014/main" id="{9715CF72-6495-404D-BE34-6AB3F91A3E07}"/>
                </a:ext>
              </a:extLst>
            </p:cNvPr>
            <p:cNvSpPr txBox="1"/>
            <p:nvPr/>
          </p:nvSpPr>
          <p:spPr>
            <a:xfrm>
              <a:off x="3947629" y="2100747"/>
              <a:ext cx="434615" cy="261610"/>
            </a:xfrm>
            <a:prstGeom prst="rect">
              <a:avLst/>
            </a:prstGeom>
            <a:noFill/>
          </p:spPr>
          <p:txBody>
            <a:bodyPr wrap="none" rtlCol="0">
              <a:spAutoFit/>
            </a:bodyPr>
            <a:lstStyle/>
            <a:p>
              <a:r>
                <a:rPr lang="en-US" sz="1100" dirty="0">
                  <a:solidFill>
                    <a:schemeClr val="bg2">
                      <a:lumMod val="50000"/>
                    </a:schemeClr>
                  </a:solidFill>
                </a:rPr>
                <a:t>ICRA 2017</a:t>
              </a:r>
              <a:endParaRPr lang="en-IL" sz="1100" dirty="0">
                <a:solidFill>
                  <a:schemeClr val="bg2">
                    <a:lumMod val="50000"/>
                  </a:schemeClr>
                </a:solidFill>
              </a:endParaRPr>
            </a:p>
          </p:txBody>
        </p:sp>
      </p:grpSp>
      <p:pic>
        <p:nvPicPr>
          <p:cNvPr id="7" name="Picture 6">
            <a:extLst>
              <a:ext uri="{FF2B5EF4-FFF2-40B4-BE49-F238E27FC236}">
                <a16:creationId xmlns:a16="http://schemas.microsoft.com/office/drawing/2014/main" id="{DD7EE6ED-B89D-4E79-AAAD-D715A2B1B55B}"/>
              </a:ext>
            </a:extLst>
          </p:cNvPr>
          <p:cNvPicPr>
            <a:picLocks noChangeAspect="1"/>
          </p:cNvPicPr>
          <p:nvPr/>
        </p:nvPicPr>
        <p:blipFill>
          <a:blip r:embed="rId5"/>
          <a:stretch>
            <a:fillRect/>
          </a:stretch>
        </p:blipFill>
        <p:spPr>
          <a:xfrm>
            <a:off x="2146618" y="3091070"/>
            <a:ext cx="947377" cy="1292925"/>
          </a:xfrm>
          <a:prstGeom prst="rect">
            <a:avLst/>
          </a:prstGeom>
        </p:spPr>
      </p:pic>
      <p:sp>
        <p:nvSpPr>
          <p:cNvPr id="11" name="Rectangle 10">
            <a:extLst>
              <a:ext uri="{FF2B5EF4-FFF2-40B4-BE49-F238E27FC236}">
                <a16:creationId xmlns:a16="http://schemas.microsoft.com/office/drawing/2014/main" id="{EB134B58-72C3-416F-9299-5D28EA388707}"/>
              </a:ext>
            </a:extLst>
          </p:cNvPr>
          <p:cNvSpPr/>
          <p:nvPr/>
        </p:nvSpPr>
        <p:spPr>
          <a:xfrm>
            <a:off x="554384" y="3254668"/>
            <a:ext cx="765313" cy="765313"/>
          </a:xfrm>
          <a:prstGeom prst="rect">
            <a:avLst/>
          </a:prstGeom>
          <a:solidFill>
            <a:schemeClr val="tx1"/>
          </a:solidFill>
          <a:ln w="76200">
            <a:solidFill>
              <a:srgbClr val="30C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orb</a:t>
            </a:r>
            <a:endParaRPr lang="en-IL"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1676C1-C800-4C29-ACF2-0F0120C63404}"/>
                  </a:ext>
                </a:extLst>
              </p:cNvPr>
              <p:cNvSpPr txBox="1"/>
              <p:nvPr/>
            </p:nvSpPr>
            <p:spPr>
              <a:xfrm>
                <a:off x="265977" y="4383995"/>
                <a:ext cx="1342126" cy="1200329"/>
              </a:xfrm>
              <a:prstGeom prst="rect">
                <a:avLst/>
              </a:prstGeom>
              <a:noFill/>
            </p:spPr>
            <p:txBody>
              <a:bodyPr wrap="square" rtlCol="0">
                <a:spAutoFit/>
              </a:bodyPr>
              <a:lstStyle/>
              <a:p>
                <a:r>
                  <a:rPr lang="en-US" u="sng" dirty="0"/>
                  <a:t>Geometrical Landmarks:</a:t>
                </a:r>
              </a:p>
              <a:p>
                <a:r>
                  <a:rPr lang="en-US" dirty="0"/>
                  <a: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dirty="0"/>
              </a:p>
              <a:p>
                <a:r>
                  <a:rPr lang="en-US" dirty="0"/>
                  <a:t>-Descriptor</a:t>
                </a:r>
                <a:endParaRPr lang="en-IL" dirty="0"/>
              </a:p>
            </p:txBody>
          </p:sp>
        </mc:Choice>
        <mc:Fallback xmlns="">
          <p:sp>
            <p:nvSpPr>
              <p:cNvPr id="12" name="TextBox 11">
                <a:extLst>
                  <a:ext uri="{FF2B5EF4-FFF2-40B4-BE49-F238E27FC236}">
                    <a16:creationId xmlns:a16="http://schemas.microsoft.com/office/drawing/2014/main" id="{A11676C1-C800-4C29-ACF2-0F0120C63404}"/>
                  </a:ext>
                </a:extLst>
              </p:cNvPr>
              <p:cNvSpPr txBox="1">
                <a:spLocks noRot="1" noChangeAspect="1" noMove="1" noResize="1" noEditPoints="1" noAdjustHandles="1" noChangeArrowheads="1" noChangeShapeType="1" noTextEdit="1"/>
              </p:cNvSpPr>
              <p:nvPr/>
            </p:nvSpPr>
            <p:spPr>
              <a:xfrm>
                <a:off x="265977" y="4383995"/>
                <a:ext cx="1342126" cy="1200329"/>
              </a:xfrm>
              <a:prstGeom prst="rect">
                <a:avLst/>
              </a:prstGeom>
              <a:blipFill>
                <a:blip r:embed="rId6"/>
                <a:stretch>
                  <a:fillRect l="-4091" t="-2538" r="-6364" b="-7107"/>
                </a:stretch>
              </a:blipFill>
            </p:spPr>
            <p:txBody>
              <a:bodyPr/>
              <a:lstStyle/>
              <a:p>
                <a:r>
                  <a:rPr lang="en-IL">
                    <a:noFill/>
                  </a:rPr>
                  <a:t> </a:t>
                </a:r>
              </a:p>
            </p:txBody>
          </p:sp>
        </mc:Fallback>
      </mc:AlternateContent>
      <p:sp>
        <p:nvSpPr>
          <p:cNvPr id="13" name="TextBox 12">
            <a:extLst>
              <a:ext uri="{FF2B5EF4-FFF2-40B4-BE49-F238E27FC236}">
                <a16:creationId xmlns:a16="http://schemas.microsoft.com/office/drawing/2014/main" id="{D198E3E7-61E7-461A-812C-2F575981C217}"/>
              </a:ext>
            </a:extLst>
          </p:cNvPr>
          <p:cNvSpPr txBox="1"/>
          <p:nvPr/>
        </p:nvSpPr>
        <p:spPr>
          <a:xfrm>
            <a:off x="2175951" y="4383995"/>
            <a:ext cx="1342126" cy="1200329"/>
          </a:xfrm>
          <a:prstGeom prst="rect">
            <a:avLst/>
          </a:prstGeom>
          <a:noFill/>
        </p:spPr>
        <p:txBody>
          <a:bodyPr wrap="square" rtlCol="0">
            <a:spAutoFit/>
          </a:bodyPr>
          <a:lstStyle/>
          <a:p>
            <a:r>
              <a:rPr lang="en-US" u="sng" dirty="0"/>
              <a:t>Semantic Landmarks:</a:t>
            </a:r>
          </a:p>
          <a:p>
            <a:r>
              <a:rPr lang="en-US" dirty="0"/>
              <a:t>-Pose</a:t>
            </a:r>
          </a:p>
          <a:p>
            <a:r>
              <a:rPr lang="en-US" dirty="0"/>
              <a:t>-Class</a:t>
            </a:r>
          </a:p>
        </p:txBody>
      </p:sp>
      <p:cxnSp>
        <p:nvCxnSpPr>
          <p:cNvPr id="15" name="Straight Arrow Connector 14">
            <a:extLst>
              <a:ext uri="{FF2B5EF4-FFF2-40B4-BE49-F238E27FC236}">
                <a16:creationId xmlns:a16="http://schemas.microsoft.com/office/drawing/2014/main" id="{6FDD3B9A-AA2A-42F7-BF06-308BB73A4580}"/>
              </a:ext>
            </a:extLst>
          </p:cNvPr>
          <p:cNvCxnSpPr/>
          <p:nvPr/>
        </p:nvCxnSpPr>
        <p:spPr>
          <a:xfrm flipH="1">
            <a:off x="755202" y="1558810"/>
            <a:ext cx="56449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1F36C-D901-4D57-8674-1A8277110E27}"/>
              </a:ext>
            </a:extLst>
          </p:cNvPr>
          <p:cNvCxnSpPr>
            <a:cxnSpLocks/>
          </p:cNvCxnSpPr>
          <p:nvPr/>
        </p:nvCxnSpPr>
        <p:spPr>
          <a:xfrm>
            <a:off x="1908312" y="1558810"/>
            <a:ext cx="52677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AF915D-0B4A-4A17-819C-1C55191801C7}"/>
              </a:ext>
            </a:extLst>
          </p:cNvPr>
          <p:cNvSpPr txBox="1"/>
          <p:nvPr/>
        </p:nvSpPr>
        <p:spPr>
          <a:xfrm>
            <a:off x="608758" y="993240"/>
            <a:ext cx="1998689" cy="584775"/>
          </a:xfrm>
          <a:prstGeom prst="rect">
            <a:avLst/>
          </a:prstGeom>
          <a:noFill/>
        </p:spPr>
        <p:txBody>
          <a:bodyPr wrap="none" rtlCol="0">
            <a:spAutoFit/>
          </a:bodyPr>
          <a:lstStyle/>
          <a:p>
            <a:r>
              <a:rPr lang="en-US" sz="3200" dirty="0"/>
              <a:t>Landmarks</a:t>
            </a:r>
            <a:endParaRPr lang="en-IL" sz="3200" dirty="0"/>
          </a:p>
        </p:txBody>
      </p:sp>
      <p:sp>
        <p:nvSpPr>
          <p:cNvPr id="2" name="Slide Number Placeholder 1">
            <a:extLst>
              <a:ext uri="{FF2B5EF4-FFF2-40B4-BE49-F238E27FC236}">
                <a16:creationId xmlns:a16="http://schemas.microsoft.com/office/drawing/2014/main" id="{5D81F150-5754-4542-AD9A-8FB53D243643}"/>
              </a:ext>
            </a:extLst>
          </p:cNvPr>
          <p:cNvSpPr>
            <a:spLocks noGrp="1"/>
          </p:cNvSpPr>
          <p:nvPr>
            <p:ph type="sldNum" sz="quarter" idx="12"/>
          </p:nvPr>
        </p:nvSpPr>
        <p:spPr/>
        <p:txBody>
          <a:bodyPr/>
          <a:lstStyle/>
          <a:p>
            <a:fld id="{16DBD0CC-423F-4B58-AFF5-83B6DD233671}" type="slidenum">
              <a:rPr lang="en-IL" smtClean="0"/>
              <a:t>2</a:t>
            </a:fld>
            <a:endParaRPr lang="en-IL"/>
          </a:p>
        </p:txBody>
      </p:sp>
    </p:spTree>
    <p:extLst>
      <p:ext uri="{BB962C8B-B14F-4D97-AF65-F5344CB8AC3E}">
        <p14:creationId xmlns:p14="http://schemas.microsoft.com/office/powerpoint/2010/main" val="371331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4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animBg="1"/>
      <p:bldP spid="12" grpId="0"/>
      <p:bldP spid="13"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20</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51357"/>
            <a:chOff x="1337050" y="2179243"/>
            <a:chExt cx="3353470" cy="4651357"/>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51357"/>
              <a:chOff x="1694226" y="2179243"/>
              <a:chExt cx="2725221" cy="4651357"/>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5872"/>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3</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2580929"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F26EFC2-3C1B-4211-90BC-973F671E88F7}"/>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599661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21</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4</m:t>
                              </m:r>
                            </m:sub>
                            <m:sup>
                              <m:r>
                                <a:rPr lang="en-US" b="0" i="1" smtClean="0">
                                  <a:solidFill>
                                    <a:srgbClr val="FF0000"/>
                                  </a:solidFill>
                                  <a:latin typeface="Cambria Math" panose="02040503050406030204" pitchFamily="18" charset="0"/>
                                </a:rPr>
                                <m:t>5</m:t>
                              </m:r>
                            </m:sup>
                          </m:sSubSup>
                        </m:oMath>
                      </m:oMathPara>
                    </a14:m>
                    <a:endParaRPr lang="en-IL" dirty="0">
                      <a:solidFill>
                        <a:srgbClr val="FF000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3397884" y="4031652"/>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0E7FEF63-F7E3-48AE-9BAE-9FBCCC148ACC}"/>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028128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22</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5</m:t>
                              </m:r>
                            </m:sub>
                            <m:sup>
                              <m:r>
                                <a:rPr lang="en-US" b="0" i="1" smtClean="0">
                                  <a:solidFill>
                                    <a:srgbClr val="FF0000"/>
                                  </a:solidFill>
                                  <a:latin typeface="Cambria Math" panose="02040503050406030204" pitchFamily="18" charset="0"/>
                                </a:rPr>
                                <m:t>5</m:t>
                              </m:r>
                            </m:sup>
                          </m:sSubSup>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146122" y="3998897"/>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EA4E6DE-9D8C-40D9-9BFB-E64D94423BD6}"/>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230666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23</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7446"/>
            <a:chOff x="1337050" y="2179243"/>
            <a:chExt cx="3353470" cy="4647446"/>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7446"/>
              <a:chOff x="1694226" y="2179243"/>
              <a:chExt cx="2725221" cy="4647446"/>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19621"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19621" cy="371961"/>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73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6</m:t>
                              </m:r>
                            </m:sub>
                            <m:sup>
                              <m:r>
                                <a:rPr lang="en-US" b="0" i="1"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73628"/>
                  </a:xfrm>
                  <a:prstGeom prst="rect">
                    <a:avLst/>
                  </a:prstGeom>
                  <a:blipFill>
                    <a:blip r:embed="rId7"/>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824005"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493E0A7E-AFF3-4B57-82AC-37EB26B81BE4}"/>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107670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24</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6"/>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80855"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sSup>
                                <m:sSupPr>
                                  <m:ctrlPr>
                                    <a:rPr lang="en-US" b="0" i="1" smtClean="0">
                                      <a:solidFill>
                                        <a:srgbClr val="7030A0"/>
                                      </a:solidFill>
                                      <a:latin typeface="Cambria Math" panose="02040503050406030204" pitchFamily="18" charset="0"/>
                                    </a:rPr>
                                  </m:ctrlPr>
                                </m:sSupPr>
                                <m:e>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5</m:t>
                                      </m:r>
                                    </m:e>
                                    <m:sup>
                                      <m:r>
                                        <a:rPr lang="en-US" b="0" i="1" smtClean="0">
                                          <a:solidFill>
                                            <a:srgbClr val="7030A0"/>
                                          </a:solidFill>
                                          <a:latin typeface="Cambria Math" panose="02040503050406030204" pitchFamily="18" charset="0"/>
                                        </a:rPr>
                                        <m:t> </m:t>
                                      </m:r>
                                    </m:sup>
                                  </m:sSup>
                                </m:e>
                                <m:sup>
                                  <m:r>
                                    <a:rPr lang="en-US" b="0" i="1" smtClean="0">
                                      <a:solidFill>
                                        <a:srgbClr val="7030A0"/>
                                      </a:solidFill>
                                      <a:latin typeface="Cambria Math" panose="02040503050406030204" pitchFamily="18" charset="0"/>
                                    </a:rPr>
                                    <m:t> </m:t>
                                  </m:r>
                                </m:sup>
                              </m:sSup>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80855" cy="384336"/>
                  </a:xfrm>
                  <a:prstGeom prst="rect">
                    <a:avLst/>
                  </a:prstGeom>
                  <a:blipFill>
                    <a:blip r:embed="rId7"/>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80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6</m:t>
                              </m:r>
                            </m:sub>
                            <m:sup>
                              <m:r>
                                <a:rPr lang="en-US" b="0" i="1" smtClean="0">
                                  <a:solidFill>
                                    <a:srgbClr val="7030A0"/>
                                  </a:solidFill>
                                  <a:latin typeface="Cambria Math" panose="02040503050406030204" pitchFamily="18" charset="0"/>
                                </a:rPr>
                                <m:t>7</m:t>
                              </m:r>
                            </m:sup>
                          </m:sSubSup>
                        </m:oMath>
                      </m:oMathPara>
                    </a14:m>
                    <a:endParaRPr lang="en-IL" dirty="0">
                      <a:solidFill>
                        <a:srgbClr val="7030A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80425"/>
                  </a:xfrm>
                  <a:prstGeom prst="rect">
                    <a:avLst/>
                  </a:prstGeom>
                  <a:blipFill>
                    <a:blip r:embed="rId8"/>
                    <a:stretch>
                      <a:fillRect b="-1111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24557" cy="3707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7</m:t>
                              </m:r>
                            </m:sub>
                            <m:sup>
                              <m:r>
                                <a:rPr lang="en-US" b="0" i="0"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24557" cy="370743"/>
                  </a:xfrm>
                  <a:prstGeom prst="rect">
                    <a:avLst/>
                  </a:prstGeom>
                  <a:blipFill>
                    <a:blip r:embed="rId9"/>
                    <a:stretch>
                      <a:fillRect b="-14754"/>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5569440"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TextBox 58">
            <a:extLst>
              <a:ext uri="{FF2B5EF4-FFF2-40B4-BE49-F238E27FC236}">
                <a16:creationId xmlns:a16="http://schemas.microsoft.com/office/drawing/2014/main" id="{6453E564-DB24-4C70-A63B-10DB00A490BA}"/>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cxnSp>
        <p:nvCxnSpPr>
          <p:cNvPr id="61" name="Straight Arrow Connector 60">
            <a:extLst>
              <a:ext uri="{FF2B5EF4-FFF2-40B4-BE49-F238E27FC236}">
                <a16:creationId xmlns:a16="http://schemas.microsoft.com/office/drawing/2014/main" id="{A129195E-28C8-4397-AEE3-7B26BFB2FDE7}"/>
              </a:ext>
            </a:extLst>
          </p:cNvPr>
          <p:cNvCxnSpPr>
            <a:cxnSpLocks/>
          </p:cNvCxnSpPr>
          <p:nvPr/>
        </p:nvCxnSpPr>
        <p:spPr>
          <a:xfrm flipH="1">
            <a:off x="9144561" y="786801"/>
            <a:ext cx="367234" cy="743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224D5C2-F281-4E1E-B2CF-362D50B9D6BD}"/>
                  </a:ext>
                </a:extLst>
              </p:cNvPr>
              <p:cNvSpPr txBox="1"/>
              <p:nvPr/>
            </p:nvSpPr>
            <p:spPr>
              <a:xfrm>
                <a:off x="7276406" y="131429"/>
                <a:ext cx="4884735" cy="655372"/>
              </a:xfrm>
              <a:prstGeom prst="rect">
                <a:avLst/>
              </a:prstGeom>
              <a:noFill/>
            </p:spPr>
            <p:txBody>
              <a:bodyPr wrap="none" rtlCol="0">
                <a:spAutoFit/>
              </a:bodyPr>
              <a:lstStyle/>
              <a:p>
                <a:r>
                  <a:rPr lang="en-US" dirty="0"/>
                  <a:t>Top index is denoted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oMath>
                </a14:m>
                <a:r>
                  <a:rPr lang="en-US" dirty="0"/>
                  <a:t> in the article</a:t>
                </a:r>
              </a:p>
              <a:p>
                <a:r>
                  <a:rPr lang="en-US" dirty="0"/>
                  <a:t>And in this step, it is the property we are updating</a:t>
                </a:r>
                <a:endParaRPr lang="en-IL" dirty="0"/>
              </a:p>
            </p:txBody>
          </p:sp>
        </mc:Choice>
        <mc:Fallback xmlns="">
          <p:sp>
            <p:nvSpPr>
              <p:cNvPr id="62" name="TextBox 61">
                <a:extLst>
                  <a:ext uri="{FF2B5EF4-FFF2-40B4-BE49-F238E27FC236}">
                    <a16:creationId xmlns:a16="http://schemas.microsoft.com/office/drawing/2014/main" id="{9224D5C2-F281-4E1E-B2CF-362D50B9D6BD}"/>
                  </a:ext>
                </a:extLst>
              </p:cNvPr>
              <p:cNvSpPr txBox="1">
                <a:spLocks noRot="1" noChangeAspect="1" noMove="1" noResize="1" noEditPoints="1" noAdjustHandles="1" noChangeArrowheads="1" noChangeShapeType="1" noTextEdit="1"/>
              </p:cNvSpPr>
              <p:nvPr/>
            </p:nvSpPr>
            <p:spPr>
              <a:xfrm>
                <a:off x="7276406" y="131429"/>
                <a:ext cx="4884735" cy="655372"/>
              </a:xfrm>
              <a:prstGeom prst="rect">
                <a:avLst/>
              </a:prstGeom>
              <a:blipFill>
                <a:blip r:embed="rId16"/>
                <a:stretch>
                  <a:fillRect l="-1124" t="-3738" r="-375" b="-14953"/>
                </a:stretch>
              </a:blipFill>
            </p:spPr>
            <p:txBody>
              <a:bodyPr/>
              <a:lstStyle/>
              <a:p>
                <a:r>
                  <a:rPr lang="en-IL">
                    <a:noFill/>
                  </a:rPr>
                  <a:t> </a:t>
                </a:r>
              </a:p>
            </p:txBody>
          </p:sp>
        </mc:Fallback>
      </mc:AlternateContent>
    </p:spTree>
    <p:extLst>
      <p:ext uri="{BB962C8B-B14F-4D97-AF65-F5344CB8AC3E}">
        <p14:creationId xmlns:p14="http://schemas.microsoft.com/office/powerpoint/2010/main" val="379326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6" name="Right Brace 5">
            <a:extLst>
              <a:ext uri="{FF2B5EF4-FFF2-40B4-BE49-F238E27FC236}">
                <a16:creationId xmlns:a16="http://schemas.microsoft.com/office/drawing/2014/main" id="{C35A1180-E02E-4CB2-B8DF-2C96823F8C24}"/>
              </a:ext>
            </a:extLst>
          </p:cNvPr>
          <p:cNvSpPr/>
          <p:nvPr/>
        </p:nvSpPr>
        <p:spPr>
          <a:xfrm>
            <a:off x="6092158" y="4006126"/>
            <a:ext cx="304737" cy="135041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52520" y="446304"/>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25</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40760" y="3374259"/>
            <a:ext cx="4511702" cy="83993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380814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26</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Isosceles Triangle 11">
            <a:extLst>
              <a:ext uri="{FF2B5EF4-FFF2-40B4-BE49-F238E27FC236}">
                <a16:creationId xmlns:a16="http://schemas.microsoft.com/office/drawing/2014/main" id="{70953270-4F5F-46B5-92BC-AFD75B25737C}"/>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Star: 5 Points 12">
            <a:extLst>
              <a:ext uri="{FF2B5EF4-FFF2-40B4-BE49-F238E27FC236}">
                <a16:creationId xmlns:a16="http://schemas.microsoft.com/office/drawing/2014/main" id="{8689C435-27C9-4CDF-BDE5-0E984532FE08}"/>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C2FCDE-230E-4EF0-A19E-C507C284AA39}"/>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4" name="TextBox 13">
                <a:extLst>
                  <a:ext uri="{FF2B5EF4-FFF2-40B4-BE49-F238E27FC236}">
                    <a16:creationId xmlns:a16="http://schemas.microsoft.com/office/drawing/2014/main" id="{53C2FCDE-230E-4EF0-A19E-C507C284AA39}"/>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0A70960-90A4-4C25-B61E-CFE7EDB37BD9}"/>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5" name="TextBox 14">
                <a:extLst>
                  <a:ext uri="{FF2B5EF4-FFF2-40B4-BE49-F238E27FC236}">
                    <a16:creationId xmlns:a16="http://schemas.microsoft.com/office/drawing/2014/main" id="{D0A70960-90A4-4C25-B61E-CFE7EDB37BD9}"/>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2903"/>
                </a:stretch>
              </a:blipFill>
            </p:spPr>
            <p:txBody>
              <a:bodyPr/>
              <a:lstStyle/>
              <a:p>
                <a:r>
                  <a:rPr lang="en-IL">
                    <a:noFill/>
                  </a:rPr>
                  <a:t> </a:t>
                </a:r>
              </a:p>
            </p:txBody>
          </p:sp>
        </mc:Fallback>
      </mc:AlternateContent>
      <p:sp>
        <p:nvSpPr>
          <p:cNvPr id="16" name="Star: 5 Points 15">
            <a:extLst>
              <a:ext uri="{FF2B5EF4-FFF2-40B4-BE49-F238E27FC236}">
                <a16:creationId xmlns:a16="http://schemas.microsoft.com/office/drawing/2014/main" id="{5E41207D-15E5-4924-B6AD-E6FDD9DFE11C}"/>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Star: 5 Points 16">
            <a:extLst>
              <a:ext uri="{FF2B5EF4-FFF2-40B4-BE49-F238E27FC236}">
                <a16:creationId xmlns:a16="http://schemas.microsoft.com/office/drawing/2014/main" id="{3A28AC53-B0FC-4C98-94C2-3C0D5718E9C0}"/>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Isosceles Triangle 17">
            <a:extLst>
              <a:ext uri="{FF2B5EF4-FFF2-40B4-BE49-F238E27FC236}">
                <a16:creationId xmlns:a16="http://schemas.microsoft.com/office/drawing/2014/main" id="{194641A5-0F3B-4529-9025-21B38CCF941B}"/>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08E8D-9CE6-4A1B-B0C4-A6066585F6DA}"/>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9" name="TextBox 18">
                <a:extLst>
                  <a:ext uri="{FF2B5EF4-FFF2-40B4-BE49-F238E27FC236}">
                    <a16:creationId xmlns:a16="http://schemas.microsoft.com/office/drawing/2014/main" id="{ACB08E8D-9CE6-4A1B-B0C4-A6066585F6DA}"/>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C385C4-91BC-4237-99E0-0DF30644A256}"/>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0" name="TextBox 19">
                <a:extLst>
                  <a:ext uri="{FF2B5EF4-FFF2-40B4-BE49-F238E27FC236}">
                    <a16:creationId xmlns:a16="http://schemas.microsoft.com/office/drawing/2014/main" id="{B7C385C4-91BC-4237-99E0-0DF30644A256}"/>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22CDD98-DB50-4279-98AA-5819555B9D42}"/>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1" name="TextBox 20">
                <a:extLst>
                  <a:ext uri="{FF2B5EF4-FFF2-40B4-BE49-F238E27FC236}">
                    <a16:creationId xmlns:a16="http://schemas.microsoft.com/office/drawing/2014/main" id="{922CDD98-DB50-4279-98AA-5819555B9D42}"/>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6" name="Oval 5">
            <a:extLst>
              <a:ext uri="{FF2B5EF4-FFF2-40B4-BE49-F238E27FC236}">
                <a16:creationId xmlns:a16="http://schemas.microsoft.com/office/drawing/2014/main" id="{1271F380-A062-4F6E-9775-D83211ACA65F}"/>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Arrow: Right 9">
            <a:extLst>
              <a:ext uri="{FF2B5EF4-FFF2-40B4-BE49-F238E27FC236}">
                <a16:creationId xmlns:a16="http://schemas.microsoft.com/office/drawing/2014/main" id="{1EAD2D66-17FA-4024-9533-CE77C3470B29}"/>
              </a:ext>
            </a:extLst>
          </p:cNvPr>
          <p:cNvSpPr/>
          <p:nvPr/>
        </p:nvSpPr>
        <p:spPr>
          <a:xfrm>
            <a:off x="4398566" y="3093858"/>
            <a:ext cx="2397858" cy="617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5" name="Group 44">
            <a:extLst>
              <a:ext uri="{FF2B5EF4-FFF2-40B4-BE49-F238E27FC236}">
                <a16:creationId xmlns:a16="http://schemas.microsoft.com/office/drawing/2014/main" id="{EF294829-1D13-4A4F-A2D2-E059C78D2A6B}"/>
              </a:ext>
            </a:extLst>
          </p:cNvPr>
          <p:cNvGrpSpPr/>
          <p:nvPr/>
        </p:nvGrpSpPr>
        <p:grpSpPr>
          <a:xfrm>
            <a:off x="8612541" y="2539679"/>
            <a:ext cx="2103084" cy="2291021"/>
            <a:chOff x="8153400" y="2438400"/>
            <a:chExt cx="2103084" cy="2291021"/>
          </a:xfrm>
        </p:grpSpPr>
        <p:sp>
          <p:nvSpPr>
            <p:cNvPr id="28" name="Isosceles Triangle 27">
              <a:extLst>
                <a:ext uri="{FF2B5EF4-FFF2-40B4-BE49-F238E27FC236}">
                  <a16:creationId xmlns:a16="http://schemas.microsoft.com/office/drawing/2014/main" id="{E9CBD098-08BF-498C-8708-EC1A52B6B522}"/>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Star: 5 Points 28">
              <a:extLst>
                <a:ext uri="{FF2B5EF4-FFF2-40B4-BE49-F238E27FC236}">
                  <a16:creationId xmlns:a16="http://schemas.microsoft.com/office/drawing/2014/main" id="{290E83CC-9EAB-4C88-91FD-C81F87206400}"/>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2" name="Straight Arrow Connector 31">
              <a:extLst>
                <a:ext uri="{FF2B5EF4-FFF2-40B4-BE49-F238E27FC236}">
                  <a16:creationId xmlns:a16="http://schemas.microsoft.com/office/drawing/2014/main" id="{165E7D5B-7D47-4760-BD4F-55004D4E6528}"/>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E68815-29AA-4A96-AAA7-C252A7F069C9}"/>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8AF2F3F-02A1-401B-9CE8-701B6D0F82F9}"/>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Rectangle 43">
              <a:extLst>
                <a:ext uri="{FF2B5EF4-FFF2-40B4-BE49-F238E27FC236}">
                  <a16:creationId xmlns:a16="http://schemas.microsoft.com/office/drawing/2014/main" id="{13CE9BA3-D02B-46F7-B907-0B6B18DF3129}"/>
                </a:ext>
              </a:extLst>
            </p:cNvPr>
            <p:cNvSpPr/>
            <p:nvPr/>
          </p:nvSpPr>
          <p:spPr>
            <a:xfrm>
              <a:off x="8916891" y="3248594"/>
              <a:ext cx="743605" cy="9766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3C3EAA-FD27-47EB-85D0-708922BB58D9}"/>
                  </a:ext>
                </a:extLst>
              </p:cNvPr>
              <p:cNvSpPr txBox="1"/>
              <p:nvPr/>
            </p:nvSpPr>
            <p:spPr>
              <a:xfrm>
                <a:off x="8016553" y="329041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6" name="TextBox 45">
                <a:extLst>
                  <a:ext uri="{FF2B5EF4-FFF2-40B4-BE49-F238E27FC236}">
                    <a16:creationId xmlns:a16="http://schemas.microsoft.com/office/drawing/2014/main" id="{5D3C3EAA-FD27-47EB-85D0-708922BB58D9}"/>
                  </a:ext>
                </a:extLst>
              </p:cNvPr>
              <p:cNvSpPr txBox="1">
                <a:spLocks noRot="1" noChangeAspect="1" noMove="1" noResize="1" noEditPoints="1" noAdjustHandles="1" noChangeArrowheads="1" noChangeShapeType="1" noTextEdit="1"/>
              </p:cNvSpPr>
              <p:nvPr/>
            </p:nvSpPr>
            <p:spPr>
              <a:xfrm>
                <a:off x="8016553" y="3290410"/>
                <a:ext cx="469680" cy="369332"/>
              </a:xfrm>
              <a:prstGeom prst="rect">
                <a:avLst/>
              </a:prstGeom>
              <a:blipFill>
                <a:blip r:embed="rId7"/>
                <a:stretch>
                  <a:fillRect b="-13333"/>
                </a:stretch>
              </a:blipFill>
            </p:spPr>
            <p:txBody>
              <a:bodyPr/>
              <a:lstStyle/>
              <a:p>
                <a:r>
                  <a:rPr lang="en-IL">
                    <a:noFill/>
                  </a:rPr>
                  <a:t> </a:t>
                </a:r>
              </a:p>
            </p:txBody>
          </p:sp>
        </mc:Fallback>
      </mc:AlternateContent>
      <p:sp>
        <p:nvSpPr>
          <p:cNvPr id="49" name="TextBox 48">
            <a:extLst>
              <a:ext uri="{FF2B5EF4-FFF2-40B4-BE49-F238E27FC236}">
                <a16:creationId xmlns:a16="http://schemas.microsoft.com/office/drawing/2014/main" id="{62935F8C-35EE-47D4-AFA3-DBABC1A49624}"/>
              </a:ext>
            </a:extLst>
          </p:cNvPr>
          <p:cNvSpPr txBox="1"/>
          <p:nvPr/>
        </p:nvSpPr>
        <p:spPr>
          <a:xfrm>
            <a:off x="8843024" y="3293130"/>
            <a:ext cx="301686" cy="369332"/>
          </a:xfrm>
          <a:prstGeom prst="rect">
            <a:avLst/>
          </a:prstGeom>
          <a:noFill/>
        </p:spPr>
        <p:txBody>
          <a:bodyPr wrap="none" rtlCol="0">
            <a:spAutoFit/>
          </a:bodyPr>
          <a:lstStyle/>
          <a:p>
            <a:r>
              <a:rPr lang="en-US" dirty="0"/>
              <a:t>3</a:t>
            </a:r>
            <a:endParaRPr lang="en-IL" dirty="0"/>
          </a:p>
        </p:txBody>
      </p:sp>
      <p:sp>
        <p:nvSpPr>
          <p:cNvPr id="50" name="TextBox 49">
            <a:extLst>
              <a:ext uri="{FF2B5EF4-FFF2-40B4-BE49-F238E27FC236}">
                <a16:creationId xmlns:a16="http://schemas.microsoft.com/office/drawing/2014/main" id="{CB5C6509-9A8C-4D0D-82EA-327F3DB3AA38}"/>
              </a:ext>
            </a:extLst>
          </p:cNvPr>
          <p:cNvSpPr txBox="1"/>
          <p:nvPr/>
        </p:nvSpPr>
        <p:spPr>
          <a:xfrm>
            <a:off x="9575551" y="3670750"/>
            <a:ext cx="301686" cy="369332"/>
          </a:xfrm>
          <a:prstGeom prst="rect">
            <a:avLst/>
          </a:prstGeom>
          <a:noFill/>
        </p:spPr>
        <p:txBody>
          <a:bodyPr wrap="none" rtlCol="0">
            <a:spAutoFit/>
          </a:bodyPr>
          <a:lstStyle/>
          <a:p>
            <a:r>
              <a:rPr lang="en-US" dirty="0"/>
              <a:t>2</a:t>
            </a:r>
            <a:endParaRPr lang="en-IL" dirty="0"/>
          </a:p>
        </p:txBody>
      </p:sp>
    </p:spTree>
    <p:extLst>
      <p:ext uri="{BB962C8B-B14F-4D97-AF65-F5344CB8AC3E}">
        <p14:creationId xmlns:p14="http://schemas.microsoft.com/office/powerpoint/2010/main" val="241867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27</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7A9F3C4-E829-4939-9301-65A10DB55D73}"/>
                  </a:ext>
                </a:extLst>
              </p:cNvPr>
              <p:cNvSpPr txBox="1"/>
              <p:nvPr/>
            </p:nvSpPr>
            <p:spPr>
              <a:xfrm>
                <a:off x="477875" y="1669773"/>
                <a:ext cx="5298853" cy="1235979"/>
              </a:xfrm>
              <a:prstGeom prst="rect">
                <a:avLst/>
              </a:prstGeom>
              <a:noFill/>
            </p:spPr>
            <p:txBody>
              <a:bodyPr wrap="square" rtlCol="0">
                <a:spAutoFit/>
              </a:bodyPr>
              <a:lstStyle/>
              <a:p>
                <a:r>
                  <a:rPr lang="en-US" dirty="0"/>
                  <a:t>Each object holds information regarding its class  in probability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described by parameters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oMath>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𝑀𝐿</m:t>
                      </m:r>
                      <m:d>
                        <m:dPr>
                          <m:ctrlPr>
                            <a:rPr lang="en-US" b="0" i="1" smtClean="0">
                              <a:latin typeface="Cambria Math" panose="02040503050406030204" pitchFamily="18" charset="0"/>
                            </a:rPr>
                          </m:ctrlPr>
                        </m:dPr>
                        <m:e>
                          <m:r>
                            <a:rPr lang="en-US" b="0" i="1" smtClean="0">
                              <a:latin typeface="Cambria Math" panose="02040503050406030204" pitchFamily="18" charset="0"/>
                            </a:rPr>
                            <m:t>𝐷𝑖𝑟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e>
                          </m:d>
                        </m:e>
                      </m:d>
                    </m:oMath>
                  </m:oMathPara>
                </a14:m>
                <a:endParaRPr lang="en-US" dirty="0"/>
              </a:p>
            </p:txBody>
          </p:sp>
        </mc:Choice>
        <mc:Fallback xmlns="">
          <p:sp>
            <p:nvSpPr>
              <p:cNvPr id="23" name="TextBox 22">
                <a:extLst>
                  <a:ext uri="{FF2B5EF4-FFF2-40B4-BE49-F238E27FC236}">
                    <a16:creationId xmlns:a16="http://schemas.microsoft.com/office/drawing/2014/main" id="{E7A9F3C4-E829-4939-9301-65A10DB55D73}"/>
                  </a:ext>
                </a:extLst>
              </p:cNvPr>
              <p:cNvSpPr txBox="1">
                <a:spLocks noRot="1" noChangeAspect="1" noMove="1" noResize="1" noEditPoints="1" noAdjustHandles="1" noChangeArrowheads="1" noChangeShapeType="1" noTextEdit="1"/>
              </p:cNvSpPr>
              <p:nvPr/>
            </p:nvSpPr>
            <p:spPr>
              <a:xfrm>
                <a:off x="477875" y="1669773"/>
                <a:ext cx="5298853" cy="1235979"/>
              </a:xfrm>
              <a:prstGeom prst="rect">
                <a:avLst/>
              </a:prstGeom>
              <a:blipFill>
                <a:blip r:embed="rId3"/>
                <a:stretch>
                  <a:fillRect l="-920" t="-2956" b="-197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1E0D47B-0F3C-4035-B072-00A0F10BC636}"/>
                  </a:ext>
                </a:extLst>
              </p:cNvPr>
              <p:cNvSpPr txBox="1"/>
              <p:nvPr/>
            </p:nvSpPr>
            <p:spPr>
              <a:xfrm>
                <a:off x="1407215" y="3629083"/>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contains the amount of votes object </a:t>
                </a:r>
                <a14:m>
                  <m:oMath xmlns:m="http://schemas.openxmlformats.org/officeDocument/2006/math">
                    <m:r>
                      <a:rPr lang="en-US" b="0" i="1" smtClean="0">
                        <a:latin typeface="Cambria Math" panose="02040503050406030204" pitchFamily="18" charset="0"/>
                      </a:rPr>
                      <m:t>𝑖</m:t>
                    </m:r>
                  </m:oMath>
                </a14:m>
                <a:r>
                  <a:rPr lang="en-US" dirty="0"/>
                  <a:t> has for class </a:t>
                </a:r>
                <a14:m>
                  <m:oMath xmlns:m="http://schemas.openxmlformats.org/officeDocument/2006/math">
                    <m:r>
                      <a:rPr lang="en-US" b="0" i="1" smtClean="0">
                        <a:latin typeface="Cambria Math" panose="02040503050406030204" pitchFamily="18" charset="0"/>
                      </a:rPr>
                      <m:t>𝑗</m:t>
                    </m:r>
                  </m:oMath>
                </a14:m>
                <a:endParaRPr lang="en-US" dirty="0"/>
              </a:p>
            </p:txBody>
          </p:sp>
        </mc:Choice>
        <mc:Fallback xmlns="">
          <p:sp>
            <p:nvSpPr>
              <p:cNvPr id="49" name="TextBox 48">
                <a:extLst>
                  <a:ext uri="{FF2B5EF4-FFF2-40B4-BE49-F238E27FC236}">
                    <a16:creationId xmlns:a16="http://schemas.microsoft.com/office/drawing/2014/main" id="{31E0D47B-0F3C-4035-B072-00A0F10BC636}"/>
                  </a:ext>
                </a:extLst>
              </p:cNvPr>
              <p:cNvSpPr txBox="1">
                <a:spLocks noRot="1" noChangeAspect="1" noMove="1" noResize="1" noEditPoints="1" noAdjustHandles="1" noChangeArrowheads="1" noChangeShapeType="1" noTextEdit="1"/>
              </p:cNvSpPr>
              <p:nvPr/>
            </p:nvSpPr>
            <p:spPr>
              <a:xfrm>
                <a:off x="1407215" y="3629083"/>
                <a:ext cx="3850585" cy="646331"/>
              </a:xfrm>
              <a:prstGeom prst="rect">
                <a:avLst/>
              </a:prstGeom>
              <a:blipFill>
                <a:blip r:embed="rId4"/>
                <a:stretch>
                  <a:fillRect l="-1424" t="-4717" b="-14151"/>
                </a:stretch>
              </a:blipFill>
            </p:spPr>
            <p:txBody>
              <a:bodyPr/>
              <a:lstStyle/>
              <a:p>
                <a:r>
                  <a:rPr lang="en-IL">
                    <a:noFill/>
                  </a:rPr>
                  <a:t> </a:t>
                </a:r>
              </a:p>
            </p:txBody>
          </p:sp>
        </mc:Fallback>
      </mc:AlternateContent>
      <p:cxnSp>
        <p:nvCxnSpPr>
          <p:cNvPr id="51" name="Straight Arrow Connector 50">
            <a:extLst>
              <a:ext uri="{FF2B5EF4-FFF2-40B4-BE49-F238E27FC236}">
                <a16:creationId xmlns:a16="http://schemas.microsoft.com/office/drawing/2014/main" id="{0921916A-603C-49AD-BFE2-F1BD86A901D2}"/>
              </a:ext>
            </a:extLst>
          </p:cNvPr>
          <p:cNvCxnSpPr/>
          <p:nvPr/>
        </p:nvCxnSpPr>
        <p:spPr>
          <a:xfrm>
            <a:off x="761172" y="381374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BFD4333-E732-4192-803E-F5B87AE41E5C}"/>
                  </a:ext>
                </a:extLst>
              </p:cNvPr>
              <p:cNvSpPr txBox="1"/>
              <p:nvPr/>
            </p:nvSpPr>
            <p:spPr>
              <a:xfrm>
                <a:off x="1407214" y="4721747"/>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is a categorical distribution that holds the probability for each class</a:t>
                </a:r>
              </a:p>
            </p:txBody>
          </p:sp>
        </mc:Choice>
        <mc:Fallback xmlns="">
          <p:sp>
            <p:nvSpPr>
              <p:cNvPr id="60" name="TextBox 59">
                <a:extLst>
                  <a:ext uri="{FF2B5EF4-FFF2-40B4-BE49-F238E27FC236}">
                    <a16:creationId xmlns:a16="http://schemas.microsoft.com/office/drawing/2014/main" id="{BBFD4333-E732-4192-803E-F5B87AE41E5C}"/>
                  </a:ext>
                </a:extLst>
              </p:cNvPr>
              <p:cNvSpPr txBox="1">
                <a:spLocks noRot="1" noChangeAspect="1" noMove="1" noResize="1" noEditPoints="1" noAdjustHandles="1" noChangeArrowheads="1" noChangeShapeType="1" noTextEdit="1"/>
              </p:cNvSpPr>
              <p:nvPr/>
            </p:nvSpPr>
            <p:spPr>
              <a:xfrm>
                <a:off x="1407214" y="4721747"/>
                <a:ext cx="3850585" cy="646331"/>
              </a:xfrm>
              <a:prstGeom prst="rect">
                <a:avLst/>
              </a:prstGeom>
              <a:blipFill>
                <a:blip r:embed="rId5"/>
                <a:stretch>
                  <a:fillRect l="-1426" t="-5660" b="-14151"/>
                </a:stretch>
              </a:blipFill>
            </p:spPr>
            <p:txBody>
              <a:bodyPr/>
              <a:lstStyle/>
              <a:p>
                <a:r>
                  <a:rPr lang="en-IL">
                    <a:noFill/>
                  </a:rPr>
                  <a:t> </a:t>
                </a:r>
              </a:p>
            </p:txBody>
          </p:sp>
        </mc:Fallback>
      </mc:AlternateContent>
      <p:cxnSp>
        <p:nvCxnSpPr>
          <p:cNvPr id="61" name="Straight Arrow Connector 60">
            <a:extLst>
              <a:ext uri="{FF2B5EF4-FFF2-40B4-BE49-F238E27FC236}">
                <a16:creationId xmlns:a16="http://schemas.microsoft.com/office/drawing/2014/main" id="{98CBDAA0-E932-482F-B840-0EA450E6842F}"/>
              </a:ext>
            </a:extLst>
          </p:cNvPr>
          <p:cNvCxnSpPr/>
          <p:nvPr/>
        </p:nvCxnSpPr>
        <p:spPr>
          <a:xfrm>
            <a:off x="759515" y="489959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9B71927-E1C8-4B1A-92A2-67F7708802DE}"/>
              </a:ext>
            </a:extLst>
          </p:cNvPr>
          <p:cNvPicPr>
            <a:picLocks noChangeAspect="1"/>
          </p:cNvPicPr>
          <p:nvPr/>
        </p:nvPicPr>
        <p:blipFill>
          <a:blip r:embed="rId6"/>
          <a:stretch>
            <a:fillRect/>
          </a:stretch>
        </p:blipFill>
        <p:spPr>
          <a:xfrm>
            <a:off x="6803581" y="459979"/>
            <a:ext cx="4224835" cy="3260994"/>
          </a:xfrm>
          <a:prstGeom prst="rect">
            <a:avLst/>
          </a:prstGeom>
        </p:spPr>
      </p:pic>
      <p:grpSp>
        <p:nvGrpSpPr>
          <p:cNvPr id="83" name="Group 82">
            <a:extLst>
              <a:ext uri="{FF2B5EF4-FFF2-40B4-BE49-F238E27FC236}">
                <a16:creationId xmlns:a16="http://schemas.microsoft.com/office/drawing/2014/main" id="{3C1DE3C4-CFBC-4B92-B9E0-976BB991C307}"/>
              </a:ext>
            </a:extLst>
          </p:cNvPr>
          <p:cNvGrpSpPr/>
          <p:nvPr/>
        </p:nvGrpSpPr>
        <p:grpSpPr>
          <a:xfrm>
            <a:off x="7340875" y="4107000"/>
            <a:ext cx="2699073" cy="2291021"/>
            <a:chOff x="7573977" y="4122028"/>
            <a:chExt cx="2699073" cy="2291021"/>
          </a:xfrm>
        </p:grpSpPr>
        <p:grpSp>
          <p:nvGrpSpPr>
            <p:cNvPr id="73" name="Group 72">
              <a:extLst>
                <a:ext uri="{FF2B5EF4-FFF2-40B4-BE49-F238E27FC236}">
                  <a16:creationId xmlns:a16="http://schemas.microsoft.com/office/drawing/2014/main" id="{5E2DB5A8-9F29-4AF4-A980-80D7E9CF3151}"/>
                </a:ext>
              </a:extLst>
            </p:cNvPr>
            <p:cNvGrpSpPr/>
            <p:nvPr/>
          </p:nvGrpSpPr>
          <p:grpSpPr>
            <a:xfrm>
              <a:off x="8169966" y="4122028"/>
              <a:ext cx="2103084" cy="2291021"/>
              <a:chOff x="8153400" y="2438400"/>
              <a:chExt cx="2103084" cy="2291021"/>
            </a:xfrm>
          </p:grpSpPr>
          <p:sp>
            <p:nvSpPr>
              <p:cNvPr id="74" name="Isosceles Triangle 73">
                <a:extLst>
                  <a:ext uri="{FF2B5EF4-FFF2-40B4-BE49-F238E27FC236}">
                    <a16:creationId xmlns:a16="http://schemas.microsoft.com/office/drawing/2014/main" id="{B762339C-7244-4919-B441-B2069C526F05}"/>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5" name="Star: 5 Points 74">
                <a:extLst>
                  <a:ext uri="{FF2B5EF4-FFF2-40B4-BE49-F238E27FC236}">
                    <a16:creationId xmlns:a16="http://schemas.microsoft.com/office/drawing/2014/main" id="{C9775D6E-8DCB-4528-A572-105C4BD7AEFA}"/>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Arrow Connector 75">
                <a:extLst>
                  <a:ext uri="{FF2B5EF4-FFF2-40B4-BE49-F238E27FC236}">
                    <a16:creationId xmlns:a16="http://schemas.microsoft.com/office/drawing/2014/main" id="{1195F807-5727-4739-AED8-3A15774F54EA}"/>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3EB2B06-8F37-4185-9FC6-E3A814BDDF3D}"/>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8D02580-3E59-4DD2-BC78-A29429EE6834}"/>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9" name="Rectangle 78">
                <a:extLst>
                  <a:ext uri="{FF2B5EF4-FFF2-40B4-BE49-F238E27FC236}">
                    <a16:creationId xmlns:a16="http://schemas.microsoft.com/office/drawing/2014/main" id="{78809C17-E27C-4997-B8C0-4F1204F5FEDD}"/>
                  </a:ext>
                </a:extLst>
              </p:cNvPr>
              <p:cNvSpPr/>
              <p:nvPr/>
            </p:nvSpPr>
            <p:spPr>
              <a:xfrm>
                <a:off x="8916891" y="3464740"/>
                <a:ext cx="743605" cy="76051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DA0D3BF-77CE-455F-815F-C8D2B378F5D9}"/>
                    </a:ext>
                  </a:extLst>
                </p:cNvPr>
                <p:cNvSpPr txBox="1"/>
                <p:nvPr/>
              </p:nvSpPr>
              <p:spPr>
                <a:xfrm>
                  <a:off x="7573977" y="4821819"/>
                  <a:ext cx="437529" cy="369332"/>
                </a:xfrm>
                <a:prstGeom prst="rect">
                  <a:avLst/>
                </a:prstGeom>
                <a:solidFill>
                  <a:schemeClr val="bg1"/>
                </a:solid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3</m:t>
                            </m:r>
                          </m:sub>
                        </m:sSub>
                      </m:oMath>
                    </m:oMathPara>
                  </a14:m>
                  <a:endParaRPr lang="en-IL" dirty="0"/>
                </a:p>
              </p:txBody>
            </p:sp>
          </mc:Choice>
          <mc:Fallback xmlns="">
            <p:sp>
              <p:nvSpPr>
                <p:cNvPr id="80" name="TextBox 79">
                  <a:extLst>
                    <a:ext uri="{FF2B5EF4-FFF2-40B4-BE49-F238E27FC236}">
                      <a16:creationId xmlns:a16="http://schemas.microsoft.com/office/drawing/2014/main" id="{4DA0D3BF-77CE-455F-815F-C8D2B378F5D9}"/>
                    </a:ext>
                  </a:extLst>
                </p:cNvPr>
                <p:cNvSpPr txBox="1">
                  <a:spLocks noRot="1" noChangeAspect="1" noMove="1" noResize="1" noEditPoints="1" noAdjustHandles="1" noChangeArrowheads="1" noChangeShapeType="1" noTextEdit="1"/>
                </p:cNvSpPr>
                <p:nvPr/>
              </p:nvSpPr>
              <p:spPr>
                <a:xfrm>
                  <a:off x="7573977" y="4821819"/>
                  <a:ext cx="437529" cy="369332"/>
                </a:xfrm>
                <a:prstGeom prst="rect">
                  <a:avLst/>
                </a:prstGeom>
                <a:blipFill>
                  <a:blip r:embed="rId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C92CF02-FE53-4EA7-AECE-966D9235FF60}"/>
                    </a:ext>
                  </a:extLst>
                </p:cNvPr>
                <p:cNvSpPr txBox="1"/>
                <p:nvPr/>
              </p:nvSpPr>
              <p:spPr>
                <a:xfrm>
                  <a:off x="8206578" y="453708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0.67</m:t>
                        </m:r>
                      </m:oMath>
                    </m:oMathPara>
                  </a14:m>
                  <a:endParaRPr lang="en-IL" dirty="0"/>
                </a:p>
              </p:txBody>
            </p:sp>
          </mc:Choice>
          <mc:Fallback xmlns="">
            <p:sp>
              <p:nvSpPr>
                <p:cNvPr id="81" name="TextBox 80">
                  <a:extLst>
                    <a:ext uri="{FF2B5EF4-FFF2-40B4-BE49-F238E27FC236}">
                      <a16:creationId xmlns:a16="http://schemas.microsoft.com/office/drawing/2014/main" id="{FC92CF02-FE53-4EA7-AECE-966D9235FF60}"/>
                    </a:ext>
                  </a:extLst>
                </p:cNvPr>
                <p:cNvSpPr txBox="1">
                  <a:spLocks noRot="1" noChangeAspect="1" noMove="1" noResize="1" noEditPoints="1" noAdjustHandles="1" noChangeArrowheads="1" noChangeShapeType="1" noTextEdit="1"/>
                </p:cNvSpPr>
                <p:nvPr/>
              </p:nvSpPr>
              <p:spPr>
                <a:xfrm>
                  <a:off x="8206578" y="4537081"/>
                  <a:ext cx="670376"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97F54F0-8945-4A2A-AF4D-E8F63AB6CEF1}"/>
                    </a:ext>
                  </a:extLst>
                </p:cNvPr>
                <p:cNvSpPr txBox="1"/>
                <p:nvPr/>
              </p:nvSpPr>
              <p:spPr>
                <a:xfrm>
                  <a:off x="8932618" y="5148369"/>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0.33</m:t>
                        </m:r>
                      </m:oMath>
                    </m:oMathPara>
                  </a14:m>
                  <a:endParaRPr lang="en-IL" dirty="0"/>
                </a:p>
              </p:txBody>
            </p:sp>
          </mc:Choice>
          <mc:Fallback xmlns="">
            <p:sp>
              <p:nvSpPr>
                <p:cNvPr id="82" name="TextBox 81">
                  <a:extLst>
                    <a:ext uri="{FF2B5EF4-FFF2-40B4-BE49-F238E27FC236}">
                      <a16:creationId xmlns:a16="http://schemas.microsoft.com/office/drawing/2014/main" id="{797F54F0-8945-4A2A-AF4D-E8F63AB6CEF1}"/>
                    </a:ext>
                  </a:extLst>
                </p:cNvPr>
                <p:cNvSpPr txBox="1">
                  <a:spLocks noRot="1" noChangeAspect="1" noMove="1" noResize="1" noEditPoints="1" noAdjustHandles="1" noChangeArrowheads="1" noChangeShapeType="1" noTextEdit="1"/>
                </p:cNvSpPr>
                <p:nvPr/>
              </p:nvSpPr>
              <p:spPr>
                <a:xfrm>
                  <a:off x="8932618" y="5148369"/>
                  <a:ext cx="670376" cy="369332"/>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316771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6C18A-BD07-4BC0-973F-03D38EE692D6}"/>
              </a:ext>
            </a:extLst>
          </p:cNvPr>
          <p:cNvSpPr>
            <a:spLocks noGrp="1"/>
          </p:cNvSpPr>
          <p:nvPr>
            <p:ph type="sldNum" sz="quarter" idx="12"/>
          </p:nvPr>
        </p:nvSpPr>
        <p:spPr/>
        <p:txBody>
          <a:bodyPr/>
          <a:lstStyle/>
          <a:p>
            <a:fld id="{16DBD0CC-423F-4B58-AFF5-83B6DD233671}" type="slidenum">
              <a:rPr lang="en-IL" smtClean="0"/>
              <a:t>28</a:t>
            </a:fld>
            <a:endParaRPr lang="en-IL"/>
          </a:p>
        </p:txBody>
      </p:sp>
      <p:sp>
        <p:nvSpPr>
          <p:cNvPr id="6" name="TextBox 5">
            <a:extLst>
              <a:ext uri="{FF2B5EF4-FFF2-40B4-BE49-F238E27FC236}">
                <a16:creationId xmlns:a16="http://schemas.microsoft.com/office/drawing/2014/main" id="{A2204EC4-F6F7-43B9-A5CE-203ADAD3B343}"/>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pic>
        <p:nvPicPr>
          <p:cNvPr id="7" name="Picture 6">
            <a:extLst>
              <a:ext uri="{FF2B5EF4-FFF2-40B4-BE49-F238E27FC236}">
                <a16:creationId xmlns:a16="http://schemas.microsoft.com/office/drawing/2014/main" id="{25ECE308-5D7A-4310-94BD-C634616E4E73}"/>
              </a:ext>
            </a:extLst>
          </p:cNvPr>
          <p:cNvPicPr>
            <a:picLocks noChangeAspect="1"/>
          </p:cNvPicPr>
          <p:nvPr/>
        </p:nvPicPr>
        <p:blipFill>
          <a:blip r:embed="rId6"/>
          <a:stretch>
            <a:fillRect/>
          </a:stretch>
        </p:blipFill>
        <p:spPr>
          <a:xfrm>
            <a:off x="6004488" y="965555"/>
            <a:ext cx="5306450" cy="982998"/>
          </a:xfrm>
          <a:prstGeom prst="rect">
            <a:avLst/>
          </a:prstGeom>
        </p:spPr>
      </p:pic>
      <p:pic>
        <p:nvPicPr>
          <p:cNvPr id="8" name="Picture 7">
            <a:extLst>
              <a:ext uri="{FF2B5EF4-FFF2-40B4-BE49-F238E27FC236}">
                <a16:creationId xmlns:a16="http://schemas.microsoft.com/office/drawing/2014/main" id="{6006F1F2-F3D5-4966-94D4-03FFFD571CB2}"/>
              </a:ext>
            </a:extLst>
          </p:cNvPr>
          <p:cNvPicPr>
            <a:picLocks noChangeAspect="1"/>
          </p:cNvPicPr>
          <p:nvPr/>
        </p:nvPicPr>
        <p:blipFill>
          <a:blip r:embed="rId7"/>
          <a:stretch>
            <a:fillRect/>
          </a:stretch>
        </p:blipFill>
        <p:spPr>
          <a:xfrm>
            <a:off x="5800725" y="1948553"/>
            <a:ext cx="5553075" cy="895350"/>
          </a:xfrm>
          <a:prstGeom prst="rect">
            <a:avLst/>
          </a:prstGeom>
        </p:spPr>
      </p:pic>
      <p:sp>
        <p:nvSpPr>
          <p:cNvPr id="9" name="TextBox 8">
            <a:extLst>
              <a:ext uri="{FF2B5EF4-FFF2-40B4-BE49-F238E27FC236}">
                <a16:creationId xmlns:a16="http://schemas.microsoft.com/office/drawing/2014/main" id="{3647524B-264E-4B74-80D6-174E4A2F385B}"/>
              </a:ext>
            </a:extLst>
          </p:cNvPr>
          <p:cNvSpPr txBox="1"/>
          <p:nvPr/>
        </p:nvSpPr>
        <p:spPr>
          <a:xfrm>
            <a:off x="1728788" y="1146003"/>
            <a:ext cx="3858557" cy="584775"/>
          </a:xfrm>
          <a:prstGeom prst="rect">
            <a:avLst/>
          </a:prstGeom>
          <a:noFill/>
        </p:spPr>
        <p:txBody>
          <a:bodyPr wrap="none" rtlCol="0">
            <a:spAutoFit/>
          </a:bodyPr>
          <a:lstStyle/>
          <a:p>
            <a:r>
              <a:rPr lang="en-US" sz="3200" dirty="0"/>
              <a:t>Dirichlet Distribution: </a:t>
            </a:r>
            <a:endParaRPr lang="en-IL" sz="3200" dirty="0"/>
          </a:p>
        </p:txBody>
      </p:sp>
      <p:pic>
        <p:nvPicPr>
          <p:cNvPr id="2" name="dirpdf2XExample">
            <a:hlinkClick r:id="" action="ppaction://media"/>
            <a:extLst>
              <a:ext uri="{FF2B5EF4-FFF2-40B4-BE49-F238E27FC236}">
                <a16:creationId xmlns:a16="http://schemas.microsoft.com/office/drawing/2014/main" id="{94B79723-A54F-400C-9B34-6574753CCE2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7231" y="3079552"/>
            <a:ext cx="4622800" cy="3406274"/>
          </a:xfrm>
          <a:prstGeom prst="rect">
            <a:avLst/>
          </a:prstGeom>
        </p:spPr>
      </p:pic>
      <p:pic>
        <p:nvPicPr>
          <p:cNvPr id="3" name="dirpdf3XExample">
            <a:hlinkClick r:id="" action="ppaction://media"/>
            <a:extLst>
              <a:ext uri="{FF2B5EF4-FFF2-40B4-BE49-F238E27FC236}">
                <a16:creationId xmlns:a16="http://schemas.microsoft.com/office/drawing/2014/main" id="{75F60036-23CE-445A-80A4-83129B2E42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096000" y="3132638"/>
            <a:ext cx="4541699" cy="3406274"/>
          </a:xfrm>
          <a:prstGeom prst="rect">
            <a:avLst/>
          </a:prstGeom>
        </p:spPr>
      </p:pic>
    </p:spTree>
    <p:extLst>
      <p:ext uri="{BB962C8B-B14F-4D97-AF65-F5344CB8AC3E}">
        <p14:creationId xmlns:p14="http://schemas.microsoft.com/office/powerpoint/2010/main" val="95924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video>
              <p:cMediaNode vol="80000">
                <p:cTn id="12"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29</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grpSp>
        <p:nvGrpSpPr>
          <p:cNvPr id="53" name="Group 52">
            <a:extLst>
              <a:ext uri="{FF2B5EF4-FFF2-40B4-BE49-F238E27FC236}">
                <a16:creationId xmlns:a16="http://schemas.microsoft.com/office/drawing/2014/main" id="{1B685B46-8ADE-47DD-AE01-F8F2583DDB72}"/>
              </a:ext>
            </a:extLst>
          </p:cNvPr>
          <p:cNvGrpSpPr/>
          <p:nvPr/>
        </p:nvGrpSpPr>
        <p:grpSpPr>
          <a:xfrm>
            <a:off x="4547364" y="2212822"/>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3115"/>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2" name="Group 51">
            <a:extLst>
              <a:ext uri="{FF2B5EF4-FFF2-40B4-BE49-F238E27FC236}">
                <a16:creationId xmlns:a16="http://schemas.microsoft.com/office/drawing/2014/main" id="{9F9CD2F5-A5AB-40B4-8944-75EAA1D68A5F}"/>
              </a:ext>
            </a:extLst>
          </p:cNvPr>
          <p:cNvGrpSpPr/>
          <p:nvPr/>
        </p:nvGrpSpPr>
        <p:grpSpPr>
          <a:xfrm>
            <a:off x="217503" y="2449920"/>
            <a:ext cx="2850449" cy="2303965"/>
            <a:chOff x="6517234" y="948912"/>
            <a:chExt cx="2981805" cy="2410138"/>
          </a:xfrm>
        </p:grpSpPr>
        <p:sp>
          <p:nvSpPr>
            <p:cNvPr id="41" name="Rectangle 40">
              <a:extLst>
                <a:ext uri="{FF2B5EF4-FFF2-40B4-BE49-F238E27FC236}">
                  <a16:creationId xmlns:a16="http://schemas.microsoft.com/office/drawing/2014/main" id="{499A6664-39F5-402B-A9AB-16AFD69832CB}"/>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2" name="Group 41">
              <a:extLst>
                <a:ext uri="{FF2B5EF4-FFF2-40B4-BE49-F238E27FC236}">
                  <a16:creationId xmlns:a16="http://schemas.microsoft.com/office/drawing/2014/main" id="{559F7036-EF71-4155-9BBE-897A065CA481}"/>
                </a:ext>
              </a:extLst>
            </p:cNvPr>
            <p:cNvGrpSpPr/>
            <p:nvPr/>
          </p:nvGrpSpPr>
          <p:grpSpPr>
            <a:xfrm>
              <a:off x="7134225" y="948912"/>
              <a:ext cx="2364814" cy="2278302"/>
              <a:chOff x="8153400" y="2438400"/>
              <a:chExt cx="2364814" cy="2278302"/>
            </a:xfrm>
          </p:grpSpPr>
          <p:sp>
            <p:nvSpPr>
              <p:cNvPr id="43" name="Isosceles Triangle 42">
                <a:extLst>
                  <a:ext uri="{FF2B5EF4-FFF2-40B4-BE49-F238E27FC236}">
                    <a16:creationId xmlns:a16="http://schemas.microsoft.com/office/drawing/2014/main" id="{0BB9945D-9D07-432E-A925-3883DBF32C6D}"/>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Star: 5 Points 43">
                <a:extLst>
                  <a:ext uri="{FF2B5EF4-FFF2-40B4-BE49-F238E27FC236}">
                    <a16:creationId xmlns:a16="http://schemas.microsoft.com/office/drawing/2014/main" id="{BED53741-75F5-4BCB-A4D1-BF002CD00BFB}"/>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5" name="Straight Arrow Connector 44">
                <a:extLst>
                  <a:ext uri="{FF2B5EF4-FFF2-40B4-BE49-F238E27FC236}">
                    <a16:creationId xmlns:a16="http://schemas.microsoft.com/office/drawing/2014/main" id="{AC553FF3-5D54-4DB2-9941-3DDB96B5C0D4}"/>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5E64C7-CD9E-4350-BB4C-DADD706C23A7}"/>
                  </a:ext>
                </a:extLst>
              </p:cNvPr>
              <p:cNvCxnSpPr>
                <a:cxnSpLocks/>
              </p:cNvCxnSpPr>
              <p:nvPr/>
            </p:nvCxnSpPr>
            <p:spPr>
              <a:xfrm>
                <a:off x="8153400" y="4233129"/>
                <a:ext cx="2364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60378D6-23C5-4D3A-83F7-29EA38E56798}"/>
                  </a:ext>
                </a:extLst>
              </p:cNvPr>
              <p:cNvSpPr/>
              <p:nvPr/>
            </p:nvSpPr>
            <p:spPr>
              <a:xfrm>
                <a:off x="8895840" y="3897224"/>
                <a:ext cx="743605" cy="33277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5" name="Group 14">
              <a:extLst>
                <a:ext uri="{FF2B5EF4-FFF2-40B4-BE49-F238E27FC236}">
                  <a16:creationId xmlns:a16="http://schemas.microsoft.com/office/drawing/2014/main" id="{5B37B4EF-3DBA-4375-8432-6829A921329C}"/>
                </a:ext>
              </a:extLst>
            </p:cNvPr>
            <p:cNvGrpSpPr/>
            <p:nvPr/>
          </p:nvGrpSpPr>
          <p:grpSpPr>
            <a:xfrm>
              <a:off x="7153275" y="2808912"/>
              <a:ext cx="562056" cy="550138"/>
              <a:chOff x="4886325" y="1240562"/>
              <a:chExt cx="562056" cy="550138"/>
            </a:xfrm>
          </p:grpSpPr>
          <p:sp>
            <p:nvSpPr>
              <p:cNvPr id="6" name="Oval 5">
                <a:extLst>
                  <a:ext uri="{FF2B5EF4-FFF2-40B4-BE49-F238E27FC236}">
                    <a16:creationId xmlns:a16="http://schemas.microsoft.com/office/drawing/2014/main" id="{9926E7E1-4F75-452C-B005-50A91E4C6BC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 name="Straight Connector 7">
                <a:extLst>
                  <a:ext uri="{FF2B5EF4-FFF2-40B4-BE49-F238E27FC236}">
                    <a16:creationId xmlns:a16="http://schemas.microsoft.com/office/drawing/2014/main" id="{3E1ADFE7-7162-4142-9FE0-CCEE016B1662}"/>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9A344-A0B8-4140-AB9D-4AE44FEF9D49}"/>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9" name="TextBox 48">
                  <a:extLst>
                    <a:ext uri="{FF2B5EF4-FFF2-40B4-BE49-F238E27FC236}">
                      <a16:creationId xmlns:a16="http://schemas.microsoft.com/office/drawing/2014/main" id="{6DF9A344-A0B8-4140-AB9D-4AE44FEF9D49}"/>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7"/>
                  <a:stretch>
                    <a:fillRect b="-192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A4FCD9C-E537-4554-AC2C-CF4DCE25F097}"/>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0" name="TextBox 49">
                  <a:extLst>
                    <a:ext uri="{FF2B5EF4-FFF2-40B4-BE49-F238E27FC236}">
                      <a16:creationId xmlns:a16="http://schemas.microsoft.com/office/drawing/2014/main" id="{3A4FCD9C-E537-4554-AC2C-CF4DCE25F097}"/>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BA7CDE5-BF58-4CEB-8AF5-605677A493D7}"/>
                    </a:ext>
                  </a:extLst>
                </p:cNvPr>
                <p:cNvSpPr txBox="1"/>
                <p:nvPr/>
              </p:nvSpPr>
              <p:spPr>
                <a:xfrm>
                  <a:off x="8071563" y="237949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1" name="TextBox 50">
                  <a:extLst>
                    <a:ext uri="{FF2B5EF4-FFF2-40B4-BE49-F238E27FC236}">
                      <a16:creationId xmlns:a16="http://schemas.microsoft.com/office/drawing/2014/main" id="{7BA7CDE5-BF58-4CEB-8AF5-605677A493D7}"/>
                    </a:ext>
                  </a:extLst>
                </p:cNvPr>
                <p:cNvSpPr txBox="1">
                  <a:spLocks noRot="1" noChangeAspect="1" noMove="1" noResize="1" noEditPoints="1" noAdjustHandles="1" noChangeArrowheads="1" noChangeShapeType="1" noTextEdit="1"/>
                </p:cNvSpPr>
                <p:nvPr/>
              </p:nvSpPr>
              <p:spPr>
                <a:xfrm>
                  <a:off x="8071563" y="2379493"/>
                  <a:ext cx="365805" cy="369332"/>
                </a:xfrm>
                <a:prstGeom prst="rect">
                  <a:avLst/>
                </a:prstGeom>
                <a:blipFill>
                  <a:blip r:embed="rId9"/>
                  <a:stretch>
                    <a:fillRect/>
                  </a:stretch>
                </a:blipFill>
              </p:spPr>
              <p:txBody>
                <a:bodyPr/>
                <a:lstStyle/>
                <a:p>
                  <a:r>
                    <a:rPr lang="en-IL">
                      <a:noFill/>
                    </a:rPr>
                    <a:t> </a:t>
                  </a:r>
                </a:p>
              </p:txBody>
            </p:sp>
          </mc:Fallback>
        </mc:AlternateContent>
      </p:grpSp>
      <p:sp>
        <p:nvSpPr>
          <p:cNvPr id="54" name="Arrow: Right 53">
            <a:extLst>
              <a:ext uri="{FF2B5EF4-FFF2-40B4-BE49-F238E27FC236}">
                <a16:creationId xmlns:a16="http://schemas.microsoft.com/office/drawing/2014/main" id="{6D390F74-67EE-48F9-8897-B3CAA75CF24B}"/>
              </a:ext>
            </a:extLst>
          </p:cNvPr>
          <p:cNvSpPr/>
          <p:nvPr/>
        </p:nvSpPr>
        <p:spPr>
          <a:xfrm>
            <a:off x="2904387" y="3194504"/>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Arrow: Right 54">
            <a:extLst>
              <a:ext uri="{FF2B5EF4-FFF2-40B4-BE49-F238E27FC236}">
                <a16:creationId xmlns:a16="http://schemas.microsoft.com/office/drawing/2014/main" id="{E4F25811-299D-478B-BCF0-39F923269C07}"/>
              </a:ext>
            </a:extLst>
          </p:cNvPr>
          <p:cNvSpPr/>
          <p:nvPr/>
        </p:nvSpPr>
        <p:spPr>
          <a:xfrm>
            <a:off x="7419280" y="3242060"/>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8831392" y="261509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10"/>
                    <a:stretch>
                      <a:fillRect b="-1724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1"/>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2"/>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44677"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3"/>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92601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65128"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TextBox 8">
            <a:extLst>
              <a:ext uri="{FF2B5EF4-FFF2-40B4-BE49-F238E27FC236}">
                <a16:creationId xmlns:a16="http://schemas.microsoft.com/office/drawing/2014/main" id="{E3833629-9491-4C84-8ADE-51906CCC2AB7}"/>
              </a:ext>
            </a:extLst>
          </p:cNvPr>
          <p:cNvSpPr txBox="1"/>
          <p:nvPr/>
        </p:nvSpPr>
        <p:spPr>
          <a:xfrm>
            <a:off x="824203" y="741685"/>
            <a:ext cx="1504385" cy="338554"/>
          </a:xfrm>
          <a:prstGeom prst="rect">
            <a:avLst/>
          </a:prstGeom>
          <a:noFill/>
        </p:spPr>
        <p:txBody>
          <a:bodyPr wrap="square" rtlCol="0">
            <a:spAutoFit/>
          </a:bodyPr>
          <a:lstStyle/>
          <a:p>
            <a:pPr algn="ctr"/>
            <a:endParaRPr lang="en-IL" sz="1600" dirty="0"/>
          </a:p>
        </p:txBody>
      </p:sp>
      <p:grpSp>
        <p:nvGrpSpPr>
          <p:cNvPr id="37" name="Group 36">
            <a:extLst>
              <a:ext uri="{FF2B5EF4-FFF2-40B4-BE49-F238E27FC236}">
                <a16:creationId xmlns:a16="http://schemas.microsoft.com/office/drawing/2014/main" id="{F202C112-B887-4497-BEA2-D995A088336F}"/>
              </a:ext>
            </a:extLst>
          </p:cNvPr>
          <p:cNvGrpSpPr/>
          <p:nvPr/>
        </p:nvGrpSpPr>
        <p:grpSpPr>
          <a:xfrm>
            <a:off x="6692837" y="3152498"/>
            <a:ext cx="5788303" cy="3334267"/>
            <a:chOff x="1300410" y="3188719"/>
            <a:chExt cx="4001514" cy="2174625"/>
          </a:xfrm>
        </p:grpSpPr>
        <p:sp>
          <p:nvSpPr>
            <p:cNvPr id="38" name="TextBox 37">
              <a:extLst>
                <a:ext uri="{FF2B5EF4-FFF2-40B4-BE49-F238E27FC236}">
                  <a16:creationId xmlns:a16="http://schemas.microsoft.com/office/drawing/2014/main" id="{E5328F42-74DC-4B3E-A51D-5DF18E238DF8}"/>
                </a:ext>
              </a:extLst>
            </p:cNvPr>
            <p:cNvSpPr txBox="1"/>
            <p:nvPr/>
          </p:nvSpPr>
          <p:spPr>
            <a:xfrm>
              <a:off x="1300410" y="4941804"/>
              <a:ext cx="4001514" cy="421540"/>
            </a:xfrm>
            <a:prstGeom prst="rect">
              <a:avLst/>
            </a:prstGeom>
            <a:noFill/>
          </p:spPr>
          <p:txBody>
            <a:bodyPr wrap="square" rtlCol="0">
              <a:spAutoFit/>
            </a:bodyPr>
            <a:lstStyle/>
            <a:p>
              <a:pPr algn="ctr"/>
              <a:r>
                <a:rPr lang="en-US" sz="1200" dirty="0"/>
                <a:t>2007: Cognitive maps for mobile robots—an object based approach</a:t>
              </a:r>
              <a:br>
                <a:rPr lang="en-US" sz="1200" dirty="0"/>
              </a:br>
              <a:r>
                <a:rPr lang="en-US" sz="1200" dirty="0" err="1">
                  <a:solidFill>
                    <a:schemeClr val="bg2">
                      <a:lumMod val="50000"/>
                    </a:schemeClr>
                  </a:solidFill>
                </a:rPr>
                <a:t>Shrihari</a:t>
              </a:r>
              <a:r>
                <a:rPr lang="en-US" sz="1200" dirty="0">
                  <a:solidFill>
                    <a:schemeClr val="bg2">
                      <a:lumMod val="50000"/>
                    </a:schemeClr>
                  </a:solidFill>
                </a:rPr>
                <a:t> Vasudevan et al.</a:t>
              </a:r>
            </a:p>
            <a:p>
              <a:pPr algn="ctr"/>
              <a:r>
                <a:rPr lang="en-US" sz="1200" dirty="0">
                  <a:solidFill>
                    <a:schemeClr val="bg2">
                      <a:lumMod val="50000"/>
                    </a:schemeClr>
                  </a:solidFill>
                </a:rPr>
                <a:t>Robotics and Autonomous Systems 55</a:t>
              </a:r>
            </a:p>
          </p:txBody>
        </p:sp>
        <p:pic>
          <p:nvPicPr>
            <p:cNvPr id="39" name="Picture 38">
              <a:extLst>
                <a:ext uri="{FF2B5EF4-FFF2-40B4-BE49-F238E27FC236}">
                  <a16:creationId xmlns:a16="http://schemas.microsoft.com/office/drawing/2014/main" id="{F40F9E2C-2527-4BCB-A2A2-98C8D730D98A}"/>
                </a:ext>
              </a:extLst>
            </p:cNvPr>
            <p:cNvPicPr>
              <a:picLocks noChangeAspect="1"/>
            </p:cNvPicPr>
            <p:nvPr/>
          </p:nvPicPr>
          <p:blipFill>
            <a:blip r:embed="rId3"/>
            <a:stretch>
              <a:fillRect/>
            </a:stretch>
          </p:blipFill>
          <p:spPr>
            <a:xfrm>
              <a:off x="2152003" y="3188719"/>
              <a:ext cx="2072835" cy="1682946"/>
            </a:xfrm>
            <a:prstGeom prst="rect">
              <a:avLst/>
            </a:prstGeom>
          </p:spPr>
        </p:pic>
      </p:grpSp>
      <p:grpSp>
        <p:nvGrpSpPr>
          <p:cNvPr id="35" name="Group 34">
            <a:extLst>
              <a:ext uri="{FF2B5EF4-FFF2-40B4-BE49-F238E27FC236}">
                <a16:creationId xmlns:a16="http://schemas.microsoft.com/office/drawing/2014/main" id="{68A036B4-F60E-4189-8FFF-B940E689FE1E}"/>
              </a:ext>
            </a:extLst>
          </p:cNvPr>
          <p:cNvGrpSpPr/>
          <p:nvPr/>
        </p:nvGrpSpPr>
        <p:grpSpPr>
          <a:xfrm>
            <a:off x="1803214" y="330191"/>
            <a:ext cx="6475911" cy="3433442"/>
            <a:chOff x="1803214" y="330191"/>
            <a:chExt cx="6475911" cy="3433442"/>
          </a:xfrm>
        </p:grpSpPr>
        <p:pic>
          <p:nvPicPr>
            <p:cNvPr id="34" name="Picture 33">
              <a:extLst>
                <a:ext uri="{FF2B5EF4-FFF2-40B4-BE49-F238E27FC236}">
                  <a16:creationId xmlns:a16="http://schemas.microsoft.com/office/drawing/2014/main" id="{D279E242-F847-4173-8078-54F05736A62D}"/>
                </a:ext>
              </a:extLst>
            </p:cNvPr>
            <p:cNvPicPr>
              <a:picLocks noChangeAspect="1"/>
            </p:cNvPicPr>
            <p:nvPr/>
          </p:nvPicPr>
          <p:blipFill rotWithShape="1">
            <a:blip r:embed="rId4"/>
            <a:srcRect b="10272"/>
            <a:stretch/>
          </p:blipFill>
          <p:spPr>
            <a:xfrm>
              <a:off x="2817481" y="330191"/>
              <a:ext cx="4447379" cy="2925611"/>
            </a:xfrm>
            <a:prstGeom prst="rect">
              <a:avLst/>
            </a:prstGeom>
          </p:spPr>
        </p:pic>
        <p:sp>
          <p:nvSpPr>
            <p:cNvPr id="56" name="TextBox 55">
              <a:extLst>
                <a:ext uri="{FF2B5EF4-FFF2-40B4-BE49-F238E27FC236}">
                  <a16:creationId xmlns:a16="http://schemas.microsoft.com/office/drawing/2014/main" id="{2D10D7E3-E897-44A1-8973-798666B54BCA}"/>
                </a:ext>
              </a:extLst>
            </p:cNvPr>
            <p:cNvSpPr txBox="1"/>
            <p:nvPr/>
          </p:nvSpPr>
          <p:spPr>
            <a:xfrm>
              <a:off x="1803214" y="3117302"/>
              <a:ext cx="6475911" cy="646331"/>
            </a:xfrm>
            <a:prstGeom prst="rect">
              <a:avLst/>
            </a:prstGeom>
            <a:noFill/>
          </p:spPr>
          <p:txBody>
            <a:bodyPr wrap="square" rtlCol="0">
              <a:spAutoFit/>
            </a:bodyPr>
            <a:lstStyle/>
            <a:p>
              <a:pPr algn="ctr"/>
              <a:r>
                <a:rPr lang="en-US" sz="1200" dirty="0"/>
                <a:t>2005: Multi-Hierarchical Semantic Maps for Mobile Robotics</a:t>
              </a:r>
              <a:br>
                <a:rPr lang="en-US" sz="1200" dirty="0"/>
              </a:br>
              <a:r>
                <a:rPr lang="en-US" sz="1200" dirty="0">
                  <a:solidFill>
                    <a:schemeClr val="bg2">
                      <a:lumMod val="50000"/>
                    </a:schemeClr>
                  </a:solidFill>
                </a:rPr>
                <a:t>C. Galindo et al.</a:t>
              </a:r>
            </a:p>
            <a:p>
              <a:pPr algn="ctr"/>
              <a:r>
                <a:rPr lang="en-US" sz="1200" dirty="0">
                  <a:solidFill>
                    <a:schemeClr val="bg2">
                      <a:lumMod val="50000"/>
                    </a:schemeClr>
                  </a:solidFill>
                </a:rPr>
                <a:t>(IROS)</a:t>
              </a:r>
            </a:p>
          </p:txBody>
        </p:sp>
      </p:grpSp>
      <p:sp>
        <p:nvSpPr>
          <p:cNvPr id="57" name="TextBox 56">
            <a:extLst>
              <a:ext uri="{FF2B5EF4-FFF2-40B4-BE49-F238E27FC236}">
                <a16:creationId xmlns:a16="http://schemas.microsoft.com/office/drawing/2014/main" id="{BDE7B09D-0D6F-4F8C-BA6D-D614FF782880}"/>
              </a:ext>
            </a:extLst>
          </p:cNvPr>
          <p:cNvSpPr txBox="1"/>
          <p:nvPr/>
        </p:nvSpPr>
        <p:spPr>
          <a:xfrm>
            <a:off x="7362014" y="418149"/>
            <a:ext cx="3561090" cy="1200329"/>
          </a:xfrm>
          <a:prstGeom prst="rect">
            <a:avLst/>
          </a:prstGeom>
          <a:noFill/>
        </p:spPr>
        <p:txBody>
          <a:bodyPr wrap="square">
            <a:spAutoFit/>
          </a:bodyPr>
          <a:lstStyle/>
          <a:p>
            <a:r>
              <a:rPr lang="en-US" i="1" dirty="0"/>
              <a:t>‘</a:t>
            </a:r>
            <a:r>
              <a:rPr lang="en-IL" i="1" dirty="0"/>
              <a:t>We are interested in semantic</a:t>
            </a:r>
            <a:r>
              <a:rPr lang="en-US" i="1" dirty="0"/>
              <a:t> </a:t>
            </a:r>
            <a:r>
              <a:rPr lang="en-IL" i="1" dirty="0"/>
              <a:t>information, which gives meaning</a:t>
            </a:r>
            <a:r>
              <a:rPr lang="en-US" i="1" dirty="0"/>
              <a:t> </a:t>
            </a:r>
            <a:r>
              <a:rPr lang="en-IL" i="1" dirty="0"/>
              <a:t>to spatial information like</a:t>
            </a:r>
            <a:r>
              <a:rPr lang="en-US" i="1" dirty="0"/>
              <a:t> </a:t>
            </a:r>
            <a:r>
              <a:rPr lang="en-IL" i="1" dirty="0"/>
              <a:t>images or geometric maps</a:t>
            </a:r>
            <a:r>
              <a:rPr lang="en-US" i="1" dirty="0"/>
              <a:t>’</a:t>
            </a:r>
            <a:endParaRPr lang="en-IL" i="1" dirty="0"/>
          </a:p>
        </p:txBody>
      </p:sp>
      <p:grpSp>
        <p:nvGrpSpPr>
          <p:cNvPr id="4" name="Group 3">
            <a:extLst>
              <a:ext uri="{FF2B5EF4-FFF2-40B4-BE49-F238E27FC236}">
                <a16:creationId xmlns:a16="http://schemas.microsoft.com/office/drawing/2014/main" id="{23E1D447-781E-473B-B032-8820F8E209AF}"/>
              </a:ext>
            </a:extLst>
          </p:cNvPr>
          <p:cNvGrpSpPr/>
          <p:nvPr/>
        </p:nvGrpSpPr>
        <p:grpSpPr>
          <a:xfrm>
            <a:off x="7407663" y="1706339"/>
            <a:ext cx="3515441" cy="646331"/>
            <a:chOff x="7784782" y="1653538"/>
            <a:chExt cx="3515441" cy="646331"/>
          </a:xfrm>
        </p:grpSpPr>
        <p:sp>
          <p:nvSpPr>
            <p:cNvPr id="59" name="TextBox 58">
              <a:extLst>
                <a:ext uri="{FF2B5EF4-FFF2-40B4-BE49-F238E27FC236}">
                  <a16:creationId xmlns:a16="http://schemas.microsoft.com/office/drawing/2014/main" id="{77EA2D7E-45F6-44BF-9A1A-ED5BE6DE5262}"/>
                </a:ext>
              </a:extLst>
            </p:cNvPr>
            <p:cNvSpPr txBox="1"/>
            <p:nvPr/>
          </p:nvSpPr>
          <p:spPr>
            <a:xfrm>
              <a:off x="8133522" y="1653538"/>
              <a:ext cx="3166701" cy="646331"/>
            </a:xfrm>
            <a:prstGeom prst="rect">
              <a:avLst/>
            </a:prstGeom>
            <a:noFill/>
          </p:spPr>
          <p:txBody>
            <a:bodyPr wrap="square" rtlCol="0">
              <a:spAutoFit/>
            </a:bodyPr>
            <a:lstStyle/>
            <a:p>
              <a:r>
                <a:rPr lang="en-US" dirty="0"/>
                <a:t>Semantics is preferred/required for reasoning</a:t>
              </a:r>
              <a:endParaRPr lang="en-IL" dirty="0"/>
            </a:p>
          </p:txBody>
        </p:sp>
        <p:sp>
          <p:nvSpPr>
            <p:cNvPr id="69" name="Oval 68">
              <a:extLst>
                <a:ext uri="{FF2B5EF4-FFF2-40B4-BE49-F238E27FC236}">
                  <a16:creationId xmlns:a16="http://schemas.microsoft.com/office/drawing/2014/main" id="{6D407F34-755C-47E4-BD30-1C98DDCD4F35}"/>
                </a:ext>
              </a:extLst>
            </p:cNvPr>
            <p:cNvSpPr/>
            <p:nvPr/>
          </p:nvSpPr>
          <p:spPr>
            <a:xfrm>
              <a:off x="7784782" y="1724629"/>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 name="Group 6">
            <a:extLst>
              <a:ext uri="{FF2B5EF4-FFF2-40B4-BE49-F238E27FC236}">
                <a16:creationId xmlns:a16="http://schemas.microsoft.com/office/drawing/2014/main" id="{797905B1-C0AC-4F45-BB11-1AB6F2F2EF84}"/>
              </a:ext>
            </a:extLst>
          </p:cNvPr>
          <p:cNvGrpSpPr/>
          <p:nvPr/>
        </p:nvGrpSpPr>
        <p:grpSpPr>
          <a:xfrm>
            <a:off x="3215574" y="4616126"/>
            <a:ext cx="4192089" cy="923330"/>
            <a:chOff x="3267095" y="4264479"/>
            <a:chExt cx="4192089" cy="923330"/>
          </a:xfrm>
        </p:grpSpPr>
        <p:sp>
          <p:nvSpPr>
            <p:cNvPr id="65" name="TextBox 64">
              <a:extLst>
                <a:ext uri="{FF2B5EF4-FFF2-40B4-BE49-F238E27FC236}">
                  <a16:creationId xmlns:a16="http://schemas.microsoft.com/office/drawing/2014/main" id="{3345C8D5-7675-4501-99F5-18C4AA818A8A}"/>
                </a:ext>
              </a:extLst>
            </p:cNvPr>
            <p:cNvSpPr txBox="1"/>
            <p:nvPr/>
          </p:nvSpPr>
          <p:spPr>
            <a:xfrm>
              <a:off x="3670416" y="4264479"/>
              <a:ext cx="3788768" cy="923330"/>
            </a:xfrm>
            <a:prstGeom prst="rect">
              <a:avLst/>
            </a:prstGeom>
            <a:noFill/>
          </p:spPr>
          <p:txBody>
            <a:bodyPr wrap="square" rtlCol="0">
              <a:spAutoFit/>
            </a:bodyPr>
            <a:lstStyle/>
            <a:p>
              <a:r>
                <a:rPr lang="en-US" dirty="0"/>
                <a:t>Correct data association is imperative to avoid false positives and correct localization</a:t>
              </a:r>
              <a:endParaRPr lang="en-IL" dirty="0"/>
            </a:p>
          </p:txBody>
        </p:sp>
        <p:sp>
          <p:nvSpPr>
            <p:cNvPr id="72" name="Oval 71">
              <a:extLst>
                <a:ext uri="{FF2B5EF4-FFF2-40B4-BE49-F238E27FC236}">
                  <a16:creationId xmlns:a16="http://schemas.microsoft.com/office/drawing/2014/main" id="{D2FF6EDA-C66D-4E54-98A2-EA7445D6C077}"/>
                </a:ext>
              </a:extLst>
            </p:cNvPr>
            <p:cNvSpPr/>
            <p:nvPr/>
          </p:nvSpPr>
          <p:spPr>
            <a:xfrm>
              <a:off x="3267095" y="4355452"/>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 name="Group 2">
            <a:extLst>
              <a:ext uri="{FF2B5EF4-FFF2-40B4-BE49-F238E27FC236}">
                <a16:creationId xmlns:a16="http://schemas.microsoft.com/office/drawing/2014/main" id="{9A5F1470-B6D4-44B8-A10D-14DCFDAF4035}"/>
              </a:ext>
            </a:extLst>
          </p:cNvPr>
          <p:cNvGrpSpPr/>
          <p:nvPr/>
        </p:nvGrpSpPr>
        <p:grpSpPr>
          <a:xfrm>
            <a:off x="7407663" y="2482624"/>
            <a:ext cx="4407218" cy="369332"/>
            <a:chOff x="7784782" y="2134686"/>
            <a:chExt cx="4407218" cy="369332"/>
          </a:xfrm>
        </p:grpSpPr>
        <p:sp>
          <p:nvSpPr>
            <p:cNvPr id="22" name="TextBox 21">
              <a:extLst>
                <a:ext uri="{FF2B5EF4-FFF2-40B4-BE49-F238E27FC236}">
                  <a16:creationId xmlns:a16="http://schemas.microsoft.com/office/drawing/2014/main" id="{B69743C8-4775-4864-9FDF-399BE0B3422F}"/>
                </a:ext>
              </a:extLst>
            </p:cNvPr>
            <p:cNvSpPr txBox="1"/>
            <p:nvPr/>
          </p:nvSpPr>
          <p:spPr>
            <a:xfrm>
              <a:off x="8133522" y="2134686"/>
              <a:ext cx="4058478" cy="369332"/>
            </a:xfrm>
            <a:prstGeom prst="rect">
              <a:avLst/>
            </a:prstGeom>
            <a:noFill/>
          </p:spPr>
          <p:txBody>
            <a:bodyPr wrap="square" rtlCol="0">
              <a:spAutoFit/>
            </a:bodyPr>
            <a:lstStyle/>
            <a:p>
              <a:r>
                <a:rPr lang="en-US" dirty="0"/>
                <a:t>Semantics is sparse, Geometry abundant </a:t>
              </a:r>
              <a:endParaRPr lang="en-IL" dirty="0"/>
            </a:p>
          </p:txBody>
        </p:sp>
        <p:sp>
          <p:nvSpPr>
            <p:cNvPr id="23" name="Oval 22">
              <a:extLst>
                <a:ext uri="{FF2B5EF4-FFF2-40B4-BE49-F238E27FC236}">
                  <a16:creationId xmlns:a16="http://schemas.microsoft.com/office/drawing/2014/main" id="{0D38CC8B-D119-4AFE-A358-6F63D12A9E03}"/>
                </a:ext>
              </a:extLst>
            </p:cNvPr>
            <p:cNvSpPr/>
            <p:nvPr/>
          </p:nvSpPr>
          <p:spPr>
            <a:xfrm>
              <a:off x="7784782" y="2178056"/>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 name="Group 1">
            <a:extLst>
              <a:ext uri="{FF2B5EF4-FFF2-40B4-BE49-F238E27FC236}">
                <a16:creationId xmlns:a16="http://schemas.microsoft.com/office/drawing/2014/main" id="{03775FB6-33B4-4B2C-8687-01BA91467CAB}"/>
              </a:ext>
            </a:extLst>
          </p:cNvPr>
          <p:cNvGrpSpPr/>
          <p:nvPr/>
        </p:nvGrpSpPr>
        <p:grpSpPr>
          <a:xfrm>
            <a:off x="3215574" y="4028979"/>
            <a:ext cx="3909830" cy="369332"/>
            <a:chOff x="7806707" y="2603291"/>
            <a:chExt cx="3909830" cy="369332"/>
          </a:xfrm>
        </p:grpSpPr>
        <p:sp>
          <p:nvSpPr>
            <p:cNvPr id="25" name="TextBox 24">
              <a:extLst>
                <a:ext uri="{FF2B5EF4-FFF2-40B4-BE49-F238E27FC236}">
                  <a16:creationId xmlns:a16="http://schemas.microsoft.com/office/drawing/2014/main" id="{58F8003B-F09D-43B4-93C8-F5C83B4BB8C8}"/>
                </a:ext>
              </a:extLst>
            </p:cNvPr>
            <p:cNvSpPr txBox="1"/>
            <p:nvPr/>
          </p:nvSpPr>
          <p:spPr>
            <a:xfrm>
              <a:off x="8155447" y="2603291"/>
              <a:ext cx="3561090" cy="369332"/>
            </a:xfrm>
            <a:prstGeom prst="rect">
              <a:avLst/>
            </a:prstGeom>
            <a:noFill/>
          </p:spPr>
          <p:txBody>
            <a:bodyPr wrap="square" rtlCol="0">
              <a:spAutoFit/>
            </a:bodyPr>
            <a:lstStyle/>
            <a:p>
              <a:r>
                <a:rPr lang="en-US" dirty="0"/>
                <a:t>Semantics can improve localization</a:t>
              </a:r>
              <a:endParaRPr lang="en-IL" dirty="0"/>
            </a:p>
          </p:txBody>
        </p:sp>
        <p:sp>
          <p:nvSpPr>
            <p:cNvPr id="26" name="Oval 25">
              <a:extLst>
                <a:ext uri="{FF2B5EF4-FFF2-40B4-BE49-F238E27FC236}">
                  <a16:creationId xmlns:a16="http://schemas.microsoft.com/office/drawing/2014/main" id="{E2D15D8D-87C1-4829-99BE-8B92296EBFE0}"/>
                </a:ext>
              </a:extLst>
            </p:cNvPr>
            <p:cNvSpPr/>
            <p:nvPr/>
          </p:nvSpPr>
          <p:spPr>
            <a:xfrm>
              <a:off x="7806707" y="2646661"/>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2" name="Group 31">
            <a:extLst>
              <a:ext uri="{FF2B5EF4-FFF2-40B4-BE49-F238E27FC236}">
                <a16:creationId xmlns:a16="http://schemas.microsoft.com/office/drawing/2014/main" id="{BF3D5A56-C3EF-46AC-A2A9-3BD69D7E5838}"/>
              </a:ext>
            </a:extLst>
          </p:cNvPr>
          <p:cNvGrpSpPr/>
          <p:nvPr/>
        </p:nvGrpSpPr>
        <p:grpSpPr>
          <a:xfrm>
            <a:off x="828434" y="330191"/>
            <a:ext cx="1504385" cy="1299615"/>
            <a:chOff x="356680" y="392850"/>
            <a:chExt cx="1504385" cy="1299615"/>
          </a:xfrm>
        </p:grpSpPr>
        <p:sp>
          <p:nvSpPr>
            <p:cNvPr id="33" name="TextBox 32">
              <a:extLst>
                <a:ext uri="{FF2B5EF4-FFF2-40B4-BE49-F238E27FC236}">
                  <a16:creationId xmlns:a16="http://schemas.microsoft.com/office/drawing/2014/main" id="{334E540C-0666-4C74-8770-B475D446EBD3}"/>
                </a:ext>
              </a:extLst>
            </p:cNvPr>
            <p:cNvSpPr txBox="1"/>
            <p:nvPr/>
          </p:nvSpPr>
          <p:spPr>
            <a:xfrm>
              <a:off x="590498" y="392850"/>
              <a:ext cx="915636" cy="523220"/>
            </a:xfrm>
            <a:prstGeom prst="rect">
              <a:avLst/>
            </a:prstGeom>
            <a:noFill/>
          </p:spPr>
          <p:txBody>
            <a:bodyPr wrap="none" rtlCol="0">
              <a:spAutoFit/>
            </a:bodyPr>
            <a:lstStyle/>
            <a:p>
              <a:pPr algn="ctr"/>
              <a:r>
                <a:rPr lang="en-US" sz="2800" dirty="0"/>
                <a:t>2005</a:t>
              </a:r>
              <a:endParaRPr lang="en-IL" sz="1600" dirty="0"/>
            </a:p>
          </p:txBody>
        </p:sp>
        <p:sp>
          <p:nvSpPr>
            <p:cNvPr id="36" name="TextBox 35">
              <a:extLst>
                <a:ext uri="{FF2B5EF4-FFF2-40B4-BE49-F238E27FC236}">
                  <a16:creationId xmlns:a16="http://schemas.microsoft.com/office/drawing/2014/main" id="{84ACE7C6-5B6A-43EC-BB87-5CA8180F3A4C}"/>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in SLAM for room labeling</a:t>
              </a:r>
              <a:endParaRPr lang="en-IL" sz="1600" dirty="0"/>
            </a:p>
          </p:txBody>
        </p:sp>
      </p:grpSp>
      <p:grpSp>
        <p:nvGrpSpPr>
          <p:cNvPr id="40" name="Group 39">
            <a:extLst>
              <a:ext uri="{FF2B5EF4-FFF2-40B4-BE49-F238E27FC236}">
                <a16:creationId xmlns:a16="http://schemas.microsoft.com/office/drawing/2014/main" id="{E58F8147-3003-4272-B630-923CAA145C52}"/>
              </a:ext>
            </a:extLst>
          </p:cNvPr>
          <p:cNvGrpSpPr/>
          <p:nvPr/>
        </p:nvGrpSpPr>
        <p:grpSpPr>
          <a:xfrm>
            <a:off x="824202" y="4852518"/>
            <a:ext cx="1504385" cy="1299615"/>
            <a:chOff x="356680" y="392850"/>
            <a:chExt cx="1504385" cy="1299615"/>
          </a:xfrm>
        </p:grpSpPr>
        <p:sp>
          <p:nvSpPr>
            <p:cNvPr id="41" name="TextBox 40">
              <a:extLst>
                <a:ext uri="{FF2B5EF4-FFF2-40B4-BE49-F238E27FC236}">
                  <a16:creationId xmlns:a16="http://schemas.microsoft.com/office/drawing/2014/main" id="{5D0F5CF9-D405-4094-B1DD-C406E168C96E}"/>
                </a:ext>
              </a:extLst>
            </p:cNvPr>
            <p:cNvSpPr txBox="1"/>
            <p:nvPr/>
          </p:nvSpPr>
          <p:spPr>
            <a:xfrm>
              <a:off x="590499"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42" name="TextBox 41">
              <a:extLst>
                <a:ext uri="{FF2B5EF4-FFF2-40B4-BE49-F238E27FC236}">
                  <a16:creationId xmlns:a16="http://schemas.microsoft.com/office/drawing/2014/main" id="{A462508D-81F4-4730-94CC-A7C276C806CD}"/>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as landmark property</a:t>
              </a:r>
              <a:endParaRPr lang="en-IL" sz="1600" dirty="0"/>
            </a:p>
          </p:txBody>
        </p:sp>
      </p:grpSp>
      <p:sp>
        <p:nvSpPr>
          <p:cNvPr id="10" name="Slide Number Placeholder 9">
            <a:extLst>
              <a:ext uri="{FF2B5EF4-FFF2-40B4-BE49-F238E27FC236}">
                <a16:creationId xmlns:a16="http://schemas.microsoft.com/office/drawing/2014/main" id="{3B3BAB95-0C28-478E-AC68-D3B3FFA4590E}"/>
              </a:ext>
            </a:extLst>
          </p:cNvPr>
          <p:cNvSpPr>
            <a:spLocks noGrp="1"/>
          </p:cNvSpPr>
          <p:nvPr>
            <p:ph type="sldNum" sz="quarter" idx="12"/>
          </p:nvPr>
        </p:nvSpPr>
        <p:spPr/>
        <p:txBody>
          <a:bodyPr/>
          <a:lstStyle/>
          <a:p>
            <a:fld id="{16DBD0CC-423F-4B58-AFF5-83B6DD233671}" type="slidenum">
              <a:rPr lang="en-IL" smtClean="0"/>
              <a:t>3</a:t>
            </a:fld>
            <a:endParaRPr lang="en-IL" dirty="0"/>
          </a:p>
        </p:txBody>
      </p:sp>
    </p:spTree>
    <p:extLst>
      <p:ext uri="{BB962C8B-B14F-4D97-AF65-F5344CB8AC3E}">
        <p14:creationId xmlns:p14="http://schemas.microsoft.com/office/powerpoint/2010/main" val="61323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30</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55" name="Arrow: Right 54">
            <a:extLst>
              <a:ext uri="{FF2B5EF4-FFF2-40B4-BE49-F238E27FC236}">
                <a16:creationId xmlns:a16="http://schemas.microsoft.com/office/drawing/2014/main" id="{E4F25811-299D-478B-BCF0-39F923269C07}"/>
              </a:ext>
            </a:extLst>
          </p:cNvPr>
          <p:cNvSpPr/>
          <p:nvPr/>
        </p:nvSpPr>
        <p:spPr>
          <a:xfrm>
            <a:off x="3207894" y="3385916"/>
            <a:ext cx="1094664"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137676" y="264857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4"/>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35152" y="3546533"/>
              <a:ext cx="710847" cy="72177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5"/>
                  <a:stretch>
                    <a:fillRect/>
                  </a:stretch>
                </a:blipFill>
              </p:spPr>
              <p:txBody>
                <a:bodyPr/>
                <a:lstStyle/>
                <a:p>
                  <a:r>
                    <a:rPr lang="en-IL">
                      <a:noFill/>
                    </a:rPr>
                    <a:t> </a:t>
                  </a:r>
                </a:p>
              </p:txBody>
            </p:sp>
          </mc:Fallback>
        </mc:AlternateContent>
      </p:grpSp>
      <p:grpSp>
        <p:nvGrpSpPr>
          <p:cNvPr id="3" name="Group 2">
            <a:extLst>
              <a:ext uri="{FF2B5EF4-FFF2-40B4-BE49-F238E27FC236}">
                <a16:creationId xmlns:a16="http://schemas.microsoft.com/office/drawing/2014/main" id="{45C11BCF-D4F8-4058-ADBD-2235AFC79D28}"/>
              </a:ext>
            </a:extLst>
          </p:cNvPr>
          <p:cNvGrpSpPr/>
          <p:nvPr/>
        </p:nvGrpSpPr>
        <p:grpSpPr>
          <a:xfrm>
            <a:off x="4552741" y="1881216"/>
            <a:ext cx="3225988" cy="3225988"/>
            <a:chOff x="819058" y="1382042"/>
            <a:chExt cx="3948932" cy="3948932"/>
          </a:xfrm>
        </p:grpSpPr>
        <p:grpSp>
          <p:nvGrpSpPr>
            <p:cNvPr id="53" name="Group 52">
              <a:extLst>
                <a:ext uri="{FF2B5EF4-FFF2-40B4-BE49-F238E27FC236}">
                  <a16:creationId xmlns:a16="http://schemas.microsoft.com/office/drawing/2014/main" id="{1B685B46-8ADE-47DD-AE01-F8F2583DDB72}"/>
                </a:ext>
              </a:extLst>
            </p:cNvPr>
            <p:cNvGrpSpPr/>
            <p:nvPr/>
          </p:nvGrpSpPr>
          <p:grpSpPr>
            <a:xfrm>
              <a:off x="1070739" y="1640841"/>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80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1</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80988"/>
                  </a:xfrm>
                  <a:prstGeom prst="rect">
                    <a:avLst/>
                  </a:prstGeom>
                  <a:blipFill>
                    <a:blip r:embed="rId6"/>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1" y="3087261"/>
                    <a:ext cx="736859" cy="381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2</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1" y="3087261"/>
                    <a:ext cx="736859" cy="381537"/>
                  </a:xfrm>
                  <a:prstGeom prst="rect">
                    <a:avLst/>
                  </a:prstGeom>
                  <a:blipFill>
                    <a:blip r:embed="rId7"/>
                    <a:stretch>
                      <a:fillRect b="-7843"/>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36859" cy="382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3</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36859" cy="382872"/>
                  </a:xfrm>
                  <a:prstGeom prst="rect">
                    <a:avLst/>
                  </a:prstGeom>
                  <a:blipFill>
                    <a:blip r:embed="rId8"/>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2"/>
                    <a:ext cx="736859" cy="380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4</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2"/>
                    <a:ext cx="736859" cy="380439"/>
                  </a:xfrm>
                  <a:prstGeom prst="rect">
                    <a:avLst/>
                  </a:prstGeom>
                  <a:blipFill>
                    <a:blip r:embed="rId9"/>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1" y="2900318"/>
                    <a:ext cx="736859" cy="3869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5</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1" y="2900318"/>
                    <a:ext cx="736859" cy="386953"/>
                  </a:xfrm>
                  <a:prstGeom prst="rect">
                    <a:avLst/>
                  </a:prstGeom>
                  <a:blipFill>
                    <a:blip r:embed="rId10"/>
                    <a:stretch>
                      <a:fillRect b="-7692"/>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grpSp>
        <p:sp>
          <p:nvSpPr>
            <p:cNvPr id="2" name="Oval 1">
              <a:extLst>
                <a:ext uri="{FF2B5EF4-FFF2-40B4-BE49-F238E27FC236}">
                  <a16:creationId xmlns:a16="http://schemas.microsoft.com/office/drawing/2014/main" id="{543B4E04-C4AA-4D77-92DC-11CC2A16A56C}"/>
                </a:ext>
              </a:extLst>
            </p:cNvPr>
            <p:cNvSpPr/>
            <p:nvPr/>
          </p:nvSpPr>
          <p:spPr>
            <a:xfrm>
              <a:off x="819058" y="1382042"/>
              <a:ext cx="3948932" cy="3948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56" name="Star: 5 Points 55">
              <a:extLst>
                <a:ext uri="{FF2B5EF4-FFF2-40B4-BE49-F238E27FC236}">
                  <a16:creationId xmlns:a16="http://schemas.microsoft.com/office/drawing/2014/main" id="{10ACC638-64F7-40D9-92D8-FED767884981}"/>
                </a:ext>
              </a:extLst>
            </p:cNvPr>
            <p:cNvSpPr/>
            <p:nvPr/>
          </p:nvSpPr>
          <p:spPr>
            <a:xfrm>
              <a:off x="3249160" y="4451208"/>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1D21708-293D-48AF-B469-ADA7AC6FB346}"/>
                    </a:ext>
                  </a:extLst>
                </p:cNvPr>
                <p:cNvSpPr txBox="1"/>
                <p:nvPr/>
              </p:nvSpPr>
              <p:spPr>
                <a:xfrm>
                  <a:off x="2582643" y="4472529"/>
                  <a:ext cx="736859" cy="383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6</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57" name="TextBox 56">
                  <a:extLst>
                    <a:ext uri="{FF2B5EF4-FFF2-40B4-BE49-F238E27FC236}">
                      <a16:creationId xmlns:a16="http://schemas.microsoft.com/office/drawing/2014/main" id="{71D21708-293D-48AF-B469-ADA7AC6FB346}"/>
                    </a:ext>
                  </a:extLst>
                </p:cNvPr>
                <p:cNvSpPr txBox="1">
                  <a:spLocks noRot="1" noChangeAspect="1" noMove="1" noResize="1" noEditPoints="1" noAdjustHandles="1" noChangeArrowheads="1" noChangeShapeType="1" noTextEdit="1"/>
                </p:cNvSpPr>
                <p:nvPr/>
              </p:nvSpPr>
              <p:spPr>
                <a:xfrm>
                  <a:off x="2582643" y="4472529"/>
                  <a:ext cx="736859" cy="383185"/>
                </a:xfrm>
                <a:prstGeom prst="rect">
                  <a:avLst/>
                </a:prstGeom>
                <a:blipFill>
                  <a:blip r:embed="rId11"/>
                  <a:stretch>
                    <a:fillRect b="-7843"/>
                  </a:stretch>
                </a:blipFill>
              </p:spPr>
              <p:txBody>
                <a:bodyPr/>
                <a:lstStyle/>
                <a:p>
                  <a:r>
                    <a:rPr lang="en-IL">
                      <a:noFill/>
                    </a:rPr>
                    <a:t> </a:t>
                  </a:r>
                </a:p>
              </p:txBody>
            </p:sp>
          </mc:Fallback>
        </mc:AlternateContent>
      </p:grpSp>
      <p:sp>
        <p:nvSpPr>
          <p:cNvPr id="58" name="Arrow: Right 57">
            <a:extLst>
              <a:ext uri="{FF2B5EF4-FFF2-40B4-BE49-F238E27FC236}">
                <a16:creationId xmlns:a16="http://schemas.microsoft.com/office/drawing/2014/main" id="{41BFFBDE-A0E3-4B28-A7F9-9D858FEC18AB}"/>
              </a:ext>
            </a:extLst>
          </p:cNvPr>
          <p:cNvSpPr/>
          <p:nvPr/>
        </p:nvSpPr>
        <p:spPr>
          <a:xfrm>
            <a:off x="7979995" y="3426679"/>
            <a:ext cx="1015188"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9" name="Group 58">
            <a:extLst>
              <a:ext uri="{FF2B5EF4-FFF2-40B4-BE49-F238E27FC236}">
                <a16:creationId xmlns:a16="http://schemas.microsoft.com/office/drawing/2014/main" id="{BDD2A9EB-6899-4A3F-90F3-3645B22E750C}"/>
              </a:ext>
            </a:extLst>
          </p:cNvPr>
          <p:cNvGrpSpPr/>
          <p:nvPr/>
        </p:nvGrpSpPr>
        <p:grpSpPr>
          <a:xfrm>
            <a:off x="9079570" y="2669933"/>
            <a:ext cx="2862619" cy="2303965"/>
            <a:chOff x="9182780" y="2555634"/>
            <a:chExt cx="2862619" cy="2303965"/>
          </a:xfrm>
        </p:grpSpPr>
        <p:grpSp>
          <p:nvGrpSpPr>
            <p:cNvPr id="60" name="Group 59">
              <a:extLst>
                <a:ext uri="{FF2B5EF4-FFF2-40B4-BE49-F238E27FC236}">
                  <a16:creationId xmlns:a16="http://schemas.microsoft.com/office/drawing/2014/main" id="{D56C753F-42FD-4BC2-9769-E25301A1E584}"/>
                </a:ext>
              </a:extLst>
            </p:cNvPr>
            <p:cNvGrpSpPr/>
            <p:nvPr/>
          </p:nvGrpSpPr>
          <p:grpSpPr>
            <a:xfrm>
              <a:off x="9182780" y="2555634"/>
              <a:ext cx="2862619" cy="2303965"/>
              <a:chOff x="6679468" y="948912"/>
              <a:chExt cx="2994537" cy="2410138"/>
            </a:xfrm>
          </p:grpSpPr>
          <p:sp>
            <p:nvSpPr>
              <p:cNvPr id="63" name="Rectangle 62">
                <a:extLst>
                  <a:ext uri="{FF2B5EF4-FFF2-40B4-BE49-F238E27FC236}">
                    <a16:creationId xmlns:a16="http://schemas.microsoft.com/office/drawing/2014/main" id="{675BA2E6-8F81-4EFF-BEE8-F579596CA896}"/>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64" name="Group 63">
                <a:extLst>
                  <a:ext uri="{FF2B5EF4-FFF2-40B4-BE49-F238E27FC236}">
                    <a16:creationId xmlns:a16="http://schemas.microsoft.com/office/drawing/2014/main" id="{9C255DBF-65C5-4040-B8AD-9BA7F507E483}"/>
                  </a:ext>
                </a:extLst>
              </p:cNvPr>
              <p:cNvGrpSpPr/>
              <p:nvPr/>
            </p:nvGrpSpPr>
            <p:grpSpPr>
              <a:xfrm>
                <a:off x="7134225" y="948912"/>
                <a:ext cx="2539780" cy="2278302"/>
                <a:chOff x="8153400" y="2438400"/>
                <a:chExt cx="2539780" cy="2278302"/>
              </a:xfrm>
            </p:grpSpPr>
            <p:sp>
              <p:nvSpPr>
                <p:cNvPr id="88" name="Isosceles Triangle 87">
                  <a:extLst>
                    <a:ext uri="{FF2B5EF4-FFF2-40B4-BE49-F238E27FC236}">
                      <a16:creationId xmlns:a16="http://schemas.microsoft.com/office/drawing/2014/main" id="{336D2572-4FDC-48A2-AFAD-814E1C2954FA}"/>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9" name="Star: 5 Points 88">
                  <a:extLst>
                    <a:ext uri="{FF2B5EF4-FFF2-40B4-BE49-F238E27FC236}">
                      <a16:creationId xmlns:a16="http://schemas.microsoft.com/office/drawing/2014/main" id="{8B5735E5-B27D-4E1E-B469-4B012161ACCF}"/>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0" name="Straight Arrow Connector 89">
                  <a:extLst>
                    <a:ext uri="{FF2B5EF4-FFF2-40B4-BE49-F238E27FC236}">
                      <a16:creationId xmlns:a16="http://schemas.microsoft.com/office/drawing/2014/main" id="{11338367-070F-4F46-8BF6-6DF9A7DA0C65}"/>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B71D925-3015-449C-BB48-24F4B8A26108}"/>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85D3F56-CF70-4108-96A4-72E4FDF632D7}"/>
                    </a:ext>
                  </a:extLst>
                </p:cNvPr>
                <p:cNvSpPr/>
                <p:nvPr/>
              </p:nvSpPr>
              <p:spPr>
                <a:xfrm>
                  <a:off x="8895840" y="2665691"/>
                  <a:ext cx="743605" cy="156430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65" name="Group 64">
                <a:extLst>
                  <a:ext uri="{FF2B5EF4-FFF2-40B4-BE49-F238E27FC236}">
                    <a16:creationId xmlns:a16="http://schemas.microsoft.com/office/drawing/2014/main" id="{A3149396-EDCB-4501-B2C9-85B5BDC72519}"/>
                  </a:ext>
                </a:extLst>
              </p:cNvPr>
              <p:cNvGrpSpPr/>
              <p:nvPr/>
            </p:nvGrpSpPr>
            <p:grpSpPr>
              <a:xfrm>
                <a:off x="7153275" y="2808912"/>
                <a:ext cx="562056" cy="550138"/>
                <a:chOff x="4886325" y="1240562"/>
                <a:chExt cx="562056" cy="550138"/>
              </a:xfrm>
            </p:grpSpPr>
            <p:sp>
              <p:nvSpPr>
                <p:cNvPr id="86" name="Oval 85">
                  <a:extLst>
                    <a:ext uri="{FF2B5EF4-FFF2-40B4-BE49-F238E27FC236}">
                      <a16:creationId xmlns:a16="http://schemas.microsoft.com/office/drawing/2014/main" id="{E079361E-7D64-4F6F-906A-943078DB4653}"/>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7" name="Straight Connector 86">
                  <a:extLst>
                    <a:ext uri="{FF2B5EF4-FFF2-40B4-BE49-F238E27FC236}">
                      <a16:creationId xmlns:a16="http://schemas.microsoft.com/office/drawing/2014/main" id="{D1CFB818-4CD7-4544-93E3-E604E134EBAC}"/>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8354EA7-B075-41CA-8CB3-DB85E7C84A16}"/>
                      </a:ext>
                    </a:extLst>
                  </p:cNvPr>
                  <p:cNvSpPr txBox="1"/>
                  <p:nvPr/>
                </p:nvSpPr>
                <p:spPr>
                  <a:xfrm>
                    <a:off x="6679468" y="1697889"/>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66" name="TextBox 65">
                    <a:extLst>
                      <a:ext uri="{FF2B5EF4-FFF2-40B4-BE49-F238E27FC236}">
                        <a16:creationId xmlns:a16="http://schemas.microsoft.com/office/drawing/2014/main" id="{28354EA7-B075-41CA-8CB3-DB85E7C84A16}"/>
                      </a:ext>
                    </a:extLst>
                  </p:cNvPr>
                  <p:cNvSpPr txBox="1">
                    <a:spLocks noRot="1" noChangeAspect="1" noMove="1" noResize="1" noEditPoints="1" noAdjustHandles="1" noChangeArrowheads="1" noChangeShapeType="1" noTextEdit="1"/>
                  </p:cNvSpPr>
                  <p:nvPr/>
                </p:nvSpPr>
                <p:spPr>
                  <a:xfrm>
                    <a:off x="6679468" y="1697889"/>
                    <a:ext cx="469680" cy="369332"/>
                  </a:xfrm>
                  <a:prstGeom prst="rect">
                    <a:avLst/>
                  </a:prstGeom>
                  <a:blipFill>
                    <a:blip r:embed="rId1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DFB1F17-A785-440B-9E6B-4C906E77E971}"/>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67" name="TextBox 66">
                    <a:extLst>
                      <a:ext uri="{FF2B5EF4-FFF2-40B4-BE49-F238E27FC236}">
                        <a16:creationId xmlns:a16="http://schemas.microsoft.com/office/drawing/2014/main" id="{7DFB1F17-A785-440B-9E6B-4C906E77E971}"/>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60C15D-85FE-48F5-9001-D523F735A3AE}"/>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IL" dirty="0"/>
                  </a:p>
                </p:txBody>
              </p:sp>
            </mc:Choice>
            <mc:Fallback xmlns="">
              <p:sp>
                <p:nvSpPr>
                  <p:cNvPr id="85" name="TextBox 84">
                    <a:extLst>
                      <a:ext uri="{FF2B5EF4-FFF2-40B4-BE49-F238E27FC236}">
                        <a16:creationId xmlns:a16="http://schemas.microsoft.com/office/drawing/2014/main" id="{9D60C15D-85FE-48F5-9001-D523F735A3AE}"/>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4"/>
                    <a:stretch>
                      <a:fillRect/>
                    </a:stretch>
                  </a:blipFill>
                </p:spPr>
                <p:txBody>
                  <a:bodyPr/>
                  <a:lstStyle/>
                  <a:p>
                    <a:r>
                      <a:rPr lang="en-IL">
                        <a:noFill/>
                      </a:rPr>
                      <a:t> </a:t>
                    </a:r>
                  </a:p>
                </p:txBody>
              </p:sp>
            </mc:Fallback>
          </mc:AlternateContent>
        </p:grpSp>
        <p:sp>
          <p:nvSpPr>
            <p:cNvPr id="61" name="Rectangle 60">
              <a:extLst>
                <a:ext uri="{FF2B5EF4-FFF2-40B4-BE49-F238E27FC236}">
                  <a16:creationId xmlns:a16="http://schemas.microsoft.com/office/drawing/2014/main" id="{F85E2899-8955-40E9-BA86-0F3FABEC52CB}"/>
                </a:ext>
              </a:extLst>
            </p:cNvPr>
            <p:cNvSpPr/>
            <p:nvPr/>
          </p:nvSpPr>
          <p:spPr>
            <a:xfrm>
              <a:off x="11035152"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BDFC378-3772-4CE2-89EC-026FEB1B8831}"/>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62" name="TextBox 61">
                  <a:extLst>
                    <a:ext uri="{FF2B5EF4-FFF2-40B4-BE49-F238E27FC236}">
                      <a16:creationId xmlns:a16="http://schemas.microsoft.com/office/drawing/2014/main" id="{7BDFC378-3772-4CE2-89EC-026FEB1B8831}"/>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5"/>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786333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256362" y="336206"/>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sp>
        <p:nvSpPr>
          <p:cNvPr id="13" name="Right Brace 12">
            <a:extLst>
              <a:ext uri="{FF2B5EF4-FFF2-40B4-BE49-F238E27FC236}">
                <a16:creationId xmlns:a16="http://schemas.microsoft.com/office/drawing/2014/main" id="{098EE569-5172-4117-B4EB-F9AE53B21870}"/>
              </a:ext>
            </a:extLst>
          </p:cNvPr>
          <p:cNvSpPr/>
          <p:nvPr/>
        </p:nvSpPr>
        <p:spPr>
          <a:xfrm>
            <a:off x="6092158" y="5503612"/>
            <a:ext cx="304737" cy="3737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31</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31626" y="4794098"/>
            <a:ext cx="4511702" cy="86323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Tree>
    <p:extLst>
      <p:ext uri="{BB962C8B-B14F-4D97-AF65-F5344CB8AC3E}">
        <p14:creationId xmlns:p14="http://schemas.microsoft.com/office/powerpoint/2010/main" val="736518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6B2F2-4CFB-42A2-A3C3-D210E5167B8F}"/>
              </a:ext>
            </a:extLst>
          </p:cNvPr>
          <p:cNvSpPr>
            <a:spLocks noGrp="1"/>
          </p:cNvSpPr>
          <p:nvPr>
            <p:ph type="sldNum" sz="quarter" idx="12"/>
          </p:nvPr>
        </p:nvSpPr>
        <p:spPr/>
        <p:txBody>
          <a:bodyPr/>
          <a:lstStyle/>
          <a:p>
            <a:fld id="{16DBD0CC-423F-4B58-AFF5-83B6DD233671}" type="slidenum">
              <a:rPr lang="en-IL" smtClean="0"/>
              <a:t>32</a:t>
            </a:fld>
            <a:endParaRPr lang="en-IL"/>
          </a:p>
        </p:txBody>
      </p:sp>
      <p:sp>
        <p:nvSpPr>
          <p:cNvPr id="7" name="TextBox 6">
            <a:extLst>
              <a:ext uri="{FF2B5EF4-FFF2-40B4-BE49-F238E27FC236}">
                <a16:creationId xmlns:a16="http://schemas.microsoft.com/office/drawing/2014/main" id="{EE54B1CB-8568-482F-BA7A-F306CBDD1892}"/>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grpSp>
        <p:nvGrpSpPr>
          <p:cNvPr id="31" name="Group 30">
            <a:extLst>
              <a:ext uri="{FF2B5EF4-FFF2-40B4-BE49-F238E27FC236}">
                <a16:creationId xmlns:a16="http://schemas.microsoft.com/office/drawing/2014/main" id="{39A598E5-37E3-4D81-A129-B7CC434CA8BC}"/>
              </a:ext>
            </a:extLst>
          </p:cNvPr>
          <p:cNvGrpSpPr/>
          <p:nvPr/>
        </p:nvGrpSpPr>
        <p:grpSpPr>
          <a:xfrm>
            <a:off x="528261" y="1447801"/>
            <a:ext cx="5748714" cy="1860188"/>
            <a:chOff x="528261" y="1266826"/>
            <a:chExt cx="5748714" cy="1860188"/>
          </a:xfrm>
        </p:grpSpPr>
        <p:sp>
          <p:nvSpPr>
            <p:cNvPr id="16" name="TextBox 15">
              <a:extLst>
                <a:ext uri="{FF2B5EF4-FFF2-40B4-BE49-F238E27FC236}">
                  <a16:creationId xmlns:a16="http://schemas.microsoft.com/office/drawing/2014/main" id="{47C6E906-168B-4969-8F5B-F15B6E8CB986}"/>
                </a:ext>
              </a:extLst>
            </p:cNvPr>
            <p:cNvSpPr txBox="1"/>
            <p:nvPr/>
          </p:nvSpPr>
          <p:spPr>
            <a:xfrm>
              <a:off x="528261" y="2757681"/>
              <a:ext cx="5748714"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LANDMARK 199 1063 2.231732 2.709104</a:t>
              </a:r>
            </a:p>
          </p:txBody>
        </p:sp>
        <p:grpSp>
          <p:nvGrpSpPr>
            <p:cNvPr id="30" name="Group 29">
              <a:extLst>
                <a:ext uri="{FF2B5EF4-FFF2-40B4-BE49-F238E27FC236}">
                  <a16:creationId xmlns:a16="http://schemas.microsoft.com/office/drawing/2014/main" id="{0A4807A7-C24D-4A6E-8933-B83D193EA163}"/>
                </a:ext>
              </a:extLst>
            </p:cNvPr>
            <p:cNvGrpSpPr/>
            <p:nvPr/>
          </p:nvGrpSpPr>
          <p:grpSpPr>
            <a:xfrm>
              <a:off x="528261" y="1266826"/>
              <a:ext cx="5029200" cy="1860188"/>
              <a:chOff x="528261" y="1266826"/>
              <a:chExt cx="5029200" cy="1860188"/>
            </a:xfrm>
          </p:grpSpPr>
          <p:sp>
            <p:nvSpPr>
              <p:cNvPr id="14" name="TextBox 13">
                <a:extLst>
                  <a:ext uri="{FF2B5EF4-FFF2-40B4-BE49-F238E27FC236}">
                    <a16:creationId xmlns:a16="http://schemas.microsoft.com/office/drawing/2014/main" id="{E3940B72-2BE9-4A48-B5D8-FFEAD6833840}"/>
                  </a:ext>
                </a:extLst>
              </p:cNvPr>
              <p:cNvSpPr txBox="1"/>
              <p:nvPr/>
            </p:nvSpPr>
            <p:spPr>
              <a:xfrm>
                <a:off x="528261" y="1964683"/>
                <a:ext cx="4958139"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ODOMETRY 199 200 0.007463 0.060453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DF9D2E-B7C5-4A4D-B72F-FC3A5D27E1E6}"/>
                      </a:ext>
                    </a:extLst>
                  </p:cNvPr>
                  <p:cNvSpPr txBox="1"/>
                  <p:nvPr/>
                </p:nvSpPr>
                <p:spPr>
                  <a:xfrm>
                    <a:off x="1667521" y="1611709"/>
                    <a:ext cx="646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𝑥</m:t>
                              </m:r>
                            </m:e>
                            <m:sub>
                              <m:r>
                                <a:rPr lang="en-US" b="0" i="1" smtClean="0">
                                  <a:solidFill>
                                    <a:schemeClr val="accent1"/>
                                  </a:solidFill>
                                  <a:latin typeface="Cambria Math" panose="02040503050406030204" pitchFamily="18" charset="0"/>
                                </a:rPr>
                                <m:t>199</m:t>
                              </m:r>
                            </m:sub>
                          </m:sSub>
                        </m:oMath>
                      </m:oMathPara>
                    </a14:m>
                    <a:endParaRPr lang="en-IL" dirty="0">
                      <a:solidFill>
                        <a:schemeClr val="accent1"/>
                      </a:solidFill>
                    </a:endParaRPr>
                  </a:p>
                </p:txBody>
              </p:sp>
            </mc:Choice>
            <mc:Fallback xmlns="">
              <p:sp>
                <p:nvSpPr>
                  <p:cNvPr id="17" name="TextBox 16">
                    <a:extLst>
                      <a:ext uri="{FF2B5EF4-FFF2-40B4-BE49-F238E27FC236}">
                        <a16:creationId xmlns:a16="http://schemas.microsoft.com/office/drawing/2014/main" id="{E1DF9D2E-B7C5-4A4D-B72F-FC3A5D27E1E6}"/>
                      </a:ext>
                    </a:extLst>
                  </p:cNvPr>
                  <p:cNvSpPr txBox="1">
                    <a:spLocks noRot="1" noChangeAspect="1" noMove="1" noResize="1" noEditPoints="1" noAdjustHandles="1" noChangeArrowheads="1" noChangeShapeType="1" noTextEdit="1"/>
                  </p:cNvSpPr>
                  <p:nvPr/>
                </p:nvSpPr>
                <p:spPr>
                  <a:xfrm>
                    <a:off x="1667521" y="1611709"/>
                    <a:ext cx="646716" cy="369332"/>
                  </a:xfrm>
                  <a:prstGeom prst="rect">
                    <a:avLst/>
                  </a:prstGeom>
                  <a:blipFill>
                    <a:blip r:embed="rId2"/>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45E127F-7416-4DD8-80FA-C4BAE94746D4}"/>
                      </a:ext>
                    </a:extLst>
                  </p:cNvPr>
                  <p:cNvSpPr txBox="1"/>
                  <p:nvPr/>
                </p:nvSpPr>
                <p:spPr>
                  <a:xfrm>
                    <a:off x="2203893" y="1603530"/>
                    <a:ext cx="66165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200</m:t>
                              </m:r>
                            </m:sub>
                          </m:sSub>
                        </m:oMath>
                      </m:oMathPara>
                    </a14:m>
                    <a:endParaRPr lang="en-IL" dirty="0"/>
                  </a:p>
                </p:txBody>
              </p:sp>
            </mc:Choice>
            <mc:Fallback xmlns="">
              <p:sp>
                <p:nvSpPr>
                  <p:cNvPr id="18" name="TextBox 17">
                    <a:extLst>
                      <a:ext uri="{FF2B5EF4-FFF2-40B4-BE49-F238E27FC236}">
                        <a16:creationId xmlns:a16="http://schemas.microsoft.com/office/drawing/2014/main" id="{845E127F-7416-4DD8-80FA-C4BAE94746D4}"/>
                      </a:ext>
                    </a:extLst>
                  </p:cNvPr>
                  <p:cNvSpPr txBox="1">
                    <a:spLocks noRot="1" noChangeAspect="1" noMove="1" noResize="1" noEditPoints="1" noAdjustHandles="1" noChangeArrowheads="1" noChangeShapeType="1" noTextEdit="1"/>
                  </p:cNvSpPr>
                  <p:nvPr/>
                </p:nvSpPr>
                <p:spPr>
                  <a:xfrm>
                    <a:off x="2203893" y="1603530"/>
                    <a:ext cx="661656" cy="369332"/>
                  </a:xfrm>
                  <a:prstGeom prst="rect">
                    <a:avLst/>
                  </a:prstGeom>
                  <a:blipFill>
                    <a:blip r:embed="rId3"/>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4DB14E-B5E7-4037-88D1-115DCE786371}"/>
                      </a:ext>
                    </a:extLst>
                  </p:cNvPr>
                  <p:cNvSpPr txBox="1"/>
                  <p:nvPr/>
                </p:nvSpPr>
                <p:spPr>
                  <a:xfrm>
                    <a:off x="3809696" y="1595351"/>
                    <a:ext cx="641651"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𝑜</m:t>
                              </m:r>
                            </m:e>
                            <m:sub>
                              <m:r>
                                <a:rPr lang="en-US">
                                  <a:latin typeface="Cambria Math" panose="02040503050406030204" pitchFamily="18" charset="0"/>
                                </a:rPr>
                                <m:t>199</m:t>
                              </m:r>
                            </m:sub>
                          </m:sSub>
                        </m:oMath>
                      </m:oMathPara>
                    </a14:m>
                    <a:endParaRPr lang="en-IL" dirty="0"/>
                  </a:p>
                </p:txBody>
              </p:sp>
            </mc:Choice>
            <mc:Fallback xmlns="">
              <p:sp>
                <p:nvSpPr>
                  <p:cNvPr id="19" name="TextBox 18">
                    <a:extLst>
                      <a:ext uri="{FF2B5EF4-FFF2-40B4-BE49-F238E27FC236}">
                        <a16:creationId xmlns:a16="http://schemas.microsoft.com/office/drawing/2014/main" id="{B24DB14E-B5E7-4037-88D1-115DCE786371}"/>
                      </a:ext>
                    </a:extLst>
                  </p:cNvPr>
                  <p:cNvSpPr txBox="1">
                    <a:spLocks noRot="1" noChangeAspect="1" noMove="1" noResize="1" noEditPoints="1" noAdjustHandles="1" noChangeArrowheads="1" noChangeShapeType="1" noTextEdit="1"/>
                  </p:cNvSpPr>
                  <p:nvPr/>
                </p:nvSpPr>
                <p:spPr>
                  <a:xfrm>
                    <a:off x="3809696" y="1595351"/>
                    <a:ext cx="641651"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0BFDE83-9B8F-4BE1-8C35-B45D9EFB0481}"/>
                      </a:ext>
                    </a:extLst>
                  </p:cNvPr>
                  <p:cNvSpPr txBox="1"/>
                  <p:nvPr/>
                </p:nvSpPr>
                <p:spPr>
                  <a:xfrm>
                    <a:off x="1725732" y="2444222"/>
                    <a:ext cx="64671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199</m:t>
                              </m:r>
                            </m:sub>
                          </m:sSub>
                        </m:oMath>
                      </m:oMathPara>
                    </a14:m>
                    <a:endParaRPr lang="en-IL" dirty="0"/>
                  </a:p>
                </p:txBody>
              </p:sp>
            </mc:Choice>
            <mc:Fallback xmlns="">
              <p:sp>
                <p:nvSpPr>
                  <p:cNvPr id="20" name="TextBox 19">
                    <a:extLst>
                      <a:ext uri="{FF2B5EF4-FFF2-40B4-BE49-F238E27FC236}">
                        <a16:creationId xmlns:a16="http://schemas.microsoft.com/office/drawing/2014/main" id="{D0BFDE83-9B8F-4BE1-8C35-B45D9EFB0481}"/>
                      </a:ext>
                    </a:extLst>
                  </p:cNvPr>
                  <p:cNvSpPr txBox="1">
                    <a:spLocks noRot="1" noChangeAspect="1" noMove="1" noResize="1" noEditPoints="1" noAdjustHandles="1" noChangeArrowheads="1" noChangeShapeType="1" noTextEdit="1"/>
                  </p:cNvSpPr>
                  <p:nvPr/>
                </p:nvSpPr>
                <p:spPr>
                  <a:xfrm>
                    <a:off x="1725732" y="2444222"/>
                    <a:ext cx="646716" cy="369332"/>
                  </a:xfrm>
                  <a:prstGeom prst="rect">
                    <a:avLst/>
                  </a:prstGeom>
                  <a:blipFill>
                    <a:blip r:embed="rId5"/>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C6D4CA-DDBA-40E6-93EE-5DDB1484063E}"/>
                      </a:ext>
                    </a:extLst>
                  </p:cNvPr>
                  <p:cNvSpPr txBox="1"/>
                  <p:nvPr/>
                </p:nvSpPr>
                <p:spPr>
                  <a:xfrm>
                    <a:off x="2204107" y="2426712"/>
                    <a:ext cx="988924"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𝑂𝑏𝑗</m:t>
                              </m:r>
                            </m:e>
                            <m:sub>
                              <m:r>
                                <a:rPr lang="en-US">
                                  <a:latin typeface="Cambria Math" panose="02040503050406030204" pitchFamily="18" charset="0"/>
                                </a:rPr>
                                <m:t>1063</m:t>
                              </m:r>
                            </m:sub>
                          </m:sSub>
                        </m:oMath>
                      </m:oMathPara>
                    </a14:m>
                    <a:endParaRPr lang="en-IL" dirty="0"/>
                  </a:p>
                </p:txBody>
              </p:sp>
            </mc:Choice>
            <mc:Fallback xmlns="">
              <p:sp>
                <p:nvSpPr>
                  <p:cNvPr id="21" name="TextBox 20">
                    <a:extLst>
                      <a:ext uri="{FF2B5EF4-FFF2-40B4-BE49-F238E27FC236}">
                        <a16:creationId xmlns:a16="http://schemas.microsoft.com/office/drawing/2014/main" id="{DCC6D4CA-DDBA-40E6-93EE-5DDB1484063E}"/>
                      </a:ext>
                    </a:extLst>
                  </p:cNvPr>
                  <p:cNvSpPr txBox="1">
                    <a:spLocks noRot="1" noChangeAspect="1" noMove="1" noResize="1" noEditPoints="1" noAdjustHandles="1" noChangeArrowheads="1" noChangeShapeType="1" noTextEdit="1"/>
                  </p:cNvSpPr>
                  <p:nvPr/>
                </p:nvSpPr>
                <p:spPr>
                  <a:xfrm>
                    <a:off x="2204107" y="2426712"/>
                    <a:ext cx="988924" cy="369332"/>
                  </a:xfrm>
                  <a:prstGeom prst="rect">
                    <a:avLst/>
                  </a:prstGeom>
                  <a:blipFill>
                    <a:blip r:embed="rId6"/>
                    <a:stretch>
                      <a:fillRect b="-15000"/>
                    </a:stretch>
                  </a:blipFill>
                </p:spPr>
                <p:txBody>
                  <a:bodyPr/>
                  <a:lstStyle/>
                  <a:p>
                    <a:r>
                      <a:rPr lang="en-IL">
                        <a:noFill/>
                      </a:rPr>
                      <a:t> </a:t>
                    </a:r>
                  </a:p>
                </p:txBody>
              </p:sp>
            </mc:Fallback>
          </mc:AlternateContent>
          <p:sp>
            <p:nvSpPr>
              <p:cNvPr id="22" name="Rectangle 21">
                <a:extLst>
                  <a:ext uri="{FF2B5EF4-FFF2-40B4-BE49-F238E27FC236}">
                    <a16:creationId xmlns:a16="http://schemas.microsoft.com/office/drawing/2014/main" id="{D8246629-68D6-4B15-AAF5-E84BF50AF47C}"/>
                  </a:ext>
                </a:extLst>
              </p:cNvPr>
              <p:cNvSpPr/>
              <p:nvPr/>
            </p:nvSpPr>
            <p:spPr>
              <a:xfrm>
                <a:off x="528261" y="1266826"/>
                <a:ext cx="5029200" cy="18601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Right Brace 22">
                <a:extLst>
                  <a:ext uri="{FF2B5EF4-FFF2-40B4-BE49-F238E27FC236}">
                    <a16:creationId xmlns:a16="http://schemas.microsoft.com/office/drawing/2014/main" id="{344E6D75-D8C3-4C7F-9C78-5FAC2A4FD5EB}"/>
                  </a:ext>
                </a:extLst>
              </p:cNvPr>
              <p:cNvSpPr/>
              <p:nvPr/>
            </p:nvSpPr>
            <p:spPr>
              <a:xfrm rot="16200000">
                <a:off x="200845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4" name="Right Brace 23">
                <a:extLst>
                  <a:ext uri="{FF2B5EF4-FFF2-40B4-BE49-F238E27FC236}">
                    <a16:creationId xmlns:a16="http://schemas.microsoft.com/office/drawing/2014/main" id="{9BB41B54-FE6B-41D9-91A2-917CDAD4F0DC}"/>
                  </a:ext>
                </a:extLst>
              </p:cNvPr>
              <p:cNvSpPr/>
              <p:nvPr/>
            </p:nvSpPr>
            <p:spPr>
              <a:xfrm rot="16200000">
                <a:off x="259900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5" name="Right Brace 24">
                <a:extLst>
                  <a:ext uri="{FF2B5EF4-FFF2-40B4-BE49-F238E27FC236}">
                    <a16:creationId xmlns:a16="http://schemas.microsoft.com/office/drawing/2014/main" id="{F6054FFE-D438-4FD4-BC56-7AD7F8D4CF97}"/>
                  </a:ext>
                </a:extLst>
              </p:cNvPr>
              <p:cNvSpPr/>
              <p:nvPr/>
            </p:nvSpPr>
            <p:spPr>
              <a:xfrm rot="16200000">
                <a:off x="4110604" y="833966"/>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888D36-0812-4755-8EC5-93DCE6330835}"/>
                      </a:ext>
                    </a:extLst>
                  </p:cNvPr>
                  <p:cNvSpPr txBox="1"/>
                  <p:nvPr/>
                </p:nvSpPr>
                <p:spPr>
                  <a:xfrm>
                    <a:off x="3842181" y="2394000"/>
                    <a:ext cx="632096" cy="373949"/>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a:latin typeface="Cambria Math" panose="02040503050406030204" pitchFamily="18" charset="0"/>
                                </a:rPr>
                                <m:t>𝑧</m:t>
                              </m:r>
                            </m:e>
                            <m:sub>
                              <m:r>
                                <a:rPr lang="en-US">
                                  <a:latin typeface="Cambria Math" panose="02040503050406030204" pitchFamily="18" charset="0"/>
                                </a:rPr>
                                <m:t>199</m:t>
                              </m:r>
                            </m:sub>
                            <m:sup>
                              <m:r>
                                <a:rPr lang="en-US">
                                  <a:latin typeface="Cambria Math" panose="02040503050406030204" pitchFamily="18" charset="0"/>
                                </a:rPr>
                                <m:t>1</m:t>
                              </m:r>
                            </m:sup>
                          </m:sSubSup>
                        </m:oMath>
                      </m:oMathPara>
                    </a14:m>
                    <a:endParaRPr lang="en-IL" dirty="0"/>
                  </a:p>
                </p:txBody>
              </p:sp>
            </mc:Choice>
            <mc:Fallback xmlns="">
              <p:sp>
                <p:nvSpPr>
                  <p:cNvPr id="26" name="TextBox 25">
                    <a:extLst>
                      <a:ext uri="{FF2B5EF4-FFF2-40B4-BE49-F238E27FC236}">
                        <a16:creationId xmlns:a16="http://schemas.microsoft.com/office/drawing/2014/main" id="{E6888D36-0812-4755-8EC5-93DCE6330835}"/>
                      </a:ext>
                    </a:extLst>
                  </p:cNvPr>
                  <p:cNvSpPr txBox="1">
                    <a:spLocks noRot="1" noChangeAspect="1" noMove="1" noResize="1" noEditPoints="1" noAdjustHandles="1" noChangeArrowheads="1" noChangeShapeType="1" noTextEdit="1"/>
                  </p:cNvSpPr>
                  <p:nvPr/>
                </p:nvSpPr>
                <p:spPr>
                  <a:xfrm>
                    <a:off x="3842181" y="2394000"/>
                    <a:ext cx="632096" cy="373949"/>
                  </a:xfrm>
                  <a:prstGeom prst="rect">
                    <a:avLst/>
                  </a:prstGeom>
                  <a:blipFill>
                    <a:blip r:embed="rId7"/>
                    <a:stretch>
                      <a:fillRect b="-1613"/>
                    </a:stretch>
                  </a:blipFill>
                </p:spPr>
                <p:txBody>
                  <a:bodyPr/>
                  <a:lstStyle/>
                  <a:p>
                    <a:r>
                      <a:rPr lang="en-IL">
                        <a:noFill/>
                      </a:rPr>
                      <a:t> </a:t>
                    </a:r>
                  </a:p>
                </p:txBody>
              </p:sp>
            </mc:Fallback>
          </mc:AlternateContent>
          <p:sp>
            <p:nvSpPr>
              <p:cNvPr id="27" name="Right Brace 26">
                <a:extLst>
                  <a:ext uri="{FF2B5EF4-FFF2-40B4-BE49-F238E27FC236}">
                    <a16:creationId xmlns:a16="http://schemas.microsoft.com/office/drawing/2014/main" id="{96885F4A-41E9-4205-9855-3DD0D3E0EC70}"/>
                  </a:ext>
                </a:extLst>
              </p:cNvPr>
              <p:cNvSpPr/>
              <p:nvPr/>
            </p:nvSpPr>
            <p:spPr>
              <a:xfrm rot="16200000">
                <a:off x="4151959" y="1641371"/>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8" name="Right Brace 27">
                <a:extLst>
                  <a:ext uri="{FF2B5EF4-FFF2-40B4-BE49-F238E27FC236}">
                    <a16:creationId xmlns:a16="http://schemas.microsoft.com/office/drawing/2014/main" id="{0AD6D04A-98D2-4EBA-8569-46D951193815}"/>
                  </a:ext>
                </a:extLst>
              </p:cNvPr>
              <p:cNvSpPr/>
              <p:nvPr/>
            </p:nvSpPr>
            <p:spPr>
              <a:xfrm rot="16200000">
                <a:off x="2685761" y="2581711"/>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9" name="Right Brace 28">
                <a:extLst>
                  <a:ext uri="{FF2B5EF4-FFF2-40B4-BE49-F238E27FC236}">
                    <a16:creationId xmlns:a16="http://schemas.microsoft.com/office/drawing/2014/main" id="{1A9FDC14-C180-4388-8E6F-50018649281E}"/>
                  </a:ext>
                </a:extLst>
              </p:cNvPr>
              <p:cNvSpPr/>
              <p:nvPr/>
            </p:nvSpPr>
            <p:spPr>
              <a:xfrm rot="16200000">
                <a:off x="2021061" y="2590493"/>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grpSp>
      <p:sp>
        <p:nvSpPr>
          <p:cNvPr id="32" name="TextBox 31">
            <a:extLst>
              <a:ext uri="{FF2B5EF4-FFF2-40B4-BE49-F238E27FC236}">
                <a16:creationId xmlns:a16="http://schemas.microsoft.com/office/drawing/2014/main" id="{DE491A0D-74E2-407F-A217-AEEDE53DD49A}"/>
              </a:ext>
            </a:extLst>
          </p:cNvPr>
          <p:cNvSpPr txBox="1"/>
          <p:nvPr/>
        </p:nvSpPr>
        <p:spPr>
          <a:xfrm>
            <a:off x="528261" y="1457618"/>
            <a:ext cx="1688283" cy="307777"/>
          </a:xfrm>
          <a:prstGeom prst="rect">
            <a:avLst/>
          </a:prstGeom>
          <a:noFill/>
        </p:spPr>
        <p:txBody>
          <a:bodyPr wrap="none" rtlCol="0">
            <a:spAutoFit/>
          </a:bodyPr>
          <a:lstStyle/>
          <a:p>
            <a:r>
              <a:rPr lang="en-US" sz="1400" i="1" dirty="0">
                <a:latin typeface="Courier New" panose="02070309020205020404" pitchFamily="49" charset="0"/>
                <a:cs typeface="Courier New" panose="02070309020205020404" pitchFamily="49" charset="0"/>
              </a:rPr>
              <a:t>isam_input.txt</a:t>
            </a:r>
            <a:endParaRPr lang="en-IL" sz="1400" i="1" dirty="0">
              <a:latin typeface="Courier New" panose="02070309020205020404" pitchFamily="49" charset="0"/>
              <a:cs typeface="Courier New" panose="02070309020205020404" pitchFamily="49" charset="0"/>
            </a:endParaRPr>
          </a:p>
        </p:txBody>
      </p:sp>
      <p:grpSp>
        <p:nvGrpSpPr>
          <p:cNvPr id="34" name="Group 33">
            <a:extLst>
              <a:ext uri="{FF2B5EF4-FFF2-40B4-BE49-F238E27FC236}">
                <a16:creationId xmlns:a16="http://schemas.microsoft.com/office/drawing/2014/main" id="{1F9C1BE0-47A0-4BE5-BB47-86CF142B717A}"/>
              </a:ext>
            </a:extLst>
          </p:cNvPr>
          <p:cNvGrpSpPr/>
          <p:nvPr/>
        </p:nvGrpSpPr>
        <p:grpSpPr>
          <a:xfrm>
            <a:off x="6405014" y="2587540"/>
            <a:ext cx="5203626" cy="2181225"/>
            <a:chOff x="1372402" y="3952875"/>
            <a:chExt cx="5203626" cy="2181225"/>
          </a:xfrm>
        </p:grpSpPr>
        <p:pic>
          <p:nvPicPr>
            <p:cNvPr id="5" name="Picture 4">
              <a:extLst>
                <a:ext uri="{FF2B5EF4-FFF2-40B4-BE49-F238E27FC236}">
                  <a16:creationId xmlns:a16="http://schemas.microsoft.com/office/drawing/2014/main" id="{4F9707B8-8C85-456D-9172-6F92B342A5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51641" y="4370097"/>
              <a:ext cx="4219575" cy="1659461"/>
            </a:xfrm>
            <a:prstGeom prst="rect">
              <a:avLst/>
            </a:prstGeom>
          </p:spPr>
        </p:pic>
        <p:sp>
          <p:nvSpPr>
            <p:cNvPr id="12" name="TextBox 11">
              <a:extLst>
                <a:ext uri="{FF2B5EF4-FFF2-40B4-BE49-F238E27FC236}">
                  <a16:creationId xmlns:a16="http://schemas.microsoft.com/office/drawing/2014/main" id="{2C7DB50C-A771-40C3-9366-AC7C8BF6BABF}"/>
                </a:ext>
              </a:extLst>
            </p:cNvPr>
            <p:cNvSpPr txBox="1"/>
            <p:nvPr/>
          </p:nvSpPr>
          <p:spPr>
            <a:xfrm>
              <a:off x="1546828" y="4026770"/>
              <a:ext cx="5029200" cy="307777"/>
            </a:xfrm>
            <a:prstGeom prst="rect">
              <a:avLst/>
            </a:prstGeom>
            <a:noFill/>
          </p:spPr>
          <p:txBody>
            <a:bodyPr wrap="square" rtlCol="0">
              <a:spAutoFit/>
            </a:bodyPr>
            <a:lstStyle/>
            <a:p>
              <a:r>
                <a:rPr lang="en-US" sz="1400" i="1" dirty="0">
                  <a:latin typeface="Courier New" panose="02070309020205020404" pitchFamily="49" charset="0"/>
                  <a:cs typeface="Courier New" panose="02070309020205020404" pitchFamily="49" charset="0"/>
                </a:rPr>
                <a:t>$ </a:t>
              </a:r>
              <a:r>
                <a:rPr lang="en-US" sz="1400" b="1" i="1" dirty="0" err="1">
                  <a:latin typeface="Courier New" panose="02070309020205020404" pitchFamily="49" charset="0"/>
                  <a:cs typeface="Courier New" panose="02070309020205020404" pitchFamily="49" charset="0"/>
                </a:rPr>
                <a:t>isam</a:t>
              </a:r>
              <a:r>
                <a:rPr lang="en-US" sz="1400" i="1" dirty="0">
                  <a:latin typeface="Courier New" panose="02070309020205020404" pitchFamily="49" charset="0"/>
                  <a:cs typeface="Courier New" panose="02070309020205020404" pitchFamily="49" charset="0"/>
                </a:rPr>
                <a:t> isam_input.txt -W isam_output.txt -B</a:t>
              </a:r>
              <a:endParaRPr lang="en-IL" sz="1400" i="1" dirty="0">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22B9F4F0-00A0-46DD-8A3C-08CF3EB8B0FB}"/>
                </a:ext>
              </a:extLst>
            </p:cNvPr>
            <p:cNvSpPr/>
            <p:nvPr/>
          </p:nvSpPr>
          <p:spPr>
            <a:xfrm>
              <a:off x="1372402" y="3952875"/>
              <a:ext cx="5133173" cy="21812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3" name="Group 52">
            <a:extLst>
              <a:ext uri="{FF2B5EF4-FFF2-40B4-BE49-F238E27FC236}">
                <a16:creationId xmlns:a16="http://schemas.microsoft.com/office/drawing/2014/main" id="{B155014A-A511-41F4-A390-79416630A814}"/>
              </a:ext>
            </a:extLst>
          </p:cNvPr>
          <p:cNvGrpSpPr/>
          <p:nvPr/>
        </p:nvGrpSpPr>
        <p:grpSpPr>
          <a:xfrm>
            <a:off x="483440" y="5400382"/>
            <a:ext cx="6096000" cy="867002"/>
            <a:chOff x="6214311" y="3307988"/>
            <a:chExt cx="6096000" cy="867002"/>
          </a:xfrm>
        </p:grpSpPr>
        <p:sp>
          <p:nvSpPr>
            <p:cNvPr id="48" name="Rectangle 47">
              <a:extLst>
                <a:ext uri="{FF2B5EF4-FFF2-40B4-BE49-F238E27FC236}">
                  <a16:creationId xmlns:a16="http://schemas.microsoft.com/office/drawing/2014/main" id="{8FA0E25D-8615-4D68-A5A0-A105987A08C2}"/>
                </a:ext>
              </a:extLst>
            </p:cNvPr>
            <p:cNvSpPr/>
            <p:nvPr/>
          </p:nvSpPr>
          <p:spPr>
            <a:xfrm>
              <a:off x="6214311" y="3307988"/>
              <a:ext cx="5748714" cy="8670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TextBox 51">
              <a:extLst>
                <a:ext uri="{FF2B5EF4-FFF2-40B4-BE49-F238E27FC236}">
                  <a16:creationId xmlns:a16="http://schemas.microsoft.com/office/drawing/2014/main" id="{5C1BD415-3224-4C38-B19A-7990EE307663}"/>
                </a:ext>
              </a:extLst>
            </p:cNvPr>
            <p:cNvSpPr txBox="1"/>
            <p:nvPr/>
          </p:nvSpPr>
          <p:spPr>
            <a:xfrm>
              <a:off x="6214311" y="3408488"/>
              <a:ext cx="6096000" cy="646331"/>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Pose2d_Node </a:t>
              </a:r>
              <a:r>
                <a:rPr lang="en-US" i="1" dirty="0">
                  <a:latin typeface="Courier New" panose="02070309020205020404" pitchFamily="49" charset="0"/>
                  <a:cs typeface="Courier New" panose="02070309020205020404" pitchFamily="49" charset="0"/>
                </a:rPr>
                <a:t>199</a:t>
              </a:r>
              <a:r>
                <a:rPr lang="en-IL" i="1" dirty="0">
                  <a:latin typeface="Courier New" panose="02070309020205020404" pitchFamily="49" charset="0"/>
                  <a:cs typeface="Courier New" panose="02070309020205020404" pitchFamily="49" charset="0"/>
                </a:rPr>
                <a:t> (6.30459, 3.92323, 1.114)</a:t>
              </a:r>
            </a:p>
            <a:p>
              <a:r>
                <a:rPr lang="en-IL" i="1" dirty="0">
                  <a:latin typeface="Courier New" panose="02070309020205020404" pitchFamily="49" charset="0"/>
                  <a:cs typeface="Courier New" panose="02070309020205020404" pitchFamily="49" charset="0"/>
                </a:rPr>
                <a:t>Point2d_Node </a:t>
              </a:r>
              <a:r>
                <a:rPr lang="en-US" i="1" dirty="0">
                  <a:latin typeface="Courier New" panose="02070309020205020404" pitchFamily="49" charset="0"/>
                  <a:cs typeface="Courier New" panose="02070309020205020404" pitchFamily="49" charset="0"/>
                </a:rPr>
                <a:t>1063</a:t>
              </a:r>
              <a:r>
                <a:rPr lang="en-IL" i="1" dirty="0">
                  <a:latin typeface="Courier New" panose="02070309020205020404" pitchFamily="49" charset="0"/>
                  <a:cs typeface="Courier New" panose="02070309020205020404" pitchFamily="49" charset="0"/>
                </a:rPr>
                <a:t>(4.84824, 2.25757)</a:t>
              </a:r>
            </a:p>
          </p:txBody>
        </p:sp>
      </p:grpSp>
      <p:sp>
        <p:nvSpPr>
          <p:cNvPr id="55" name="Freeform: Shape 54">
            <a:extLst>
              <a:ext uri="{FF2B5EF4-FFF2-40B4-BE49-F238E27FC236}">
                <a16:creationId xmlns:a16="http://schemas.microsoft.com/office/drawing/2014/main" id="{88F17737-584F-432A-BC55-012F0F4B3410}"/>
              </a:ext>
            </a:extLst>
          </p:cNvPr>
          <p:cNvSpPr/>
          <p:nvPr/>
        </p:nvSpPr>
        <p:spPr>
          <a:xfrm>
            <a:off x="5795483" y="1731003"/>
            <a:ext cx="1971675" cy="700616"/>
          </a:xfrm>
          <a:custGeom>
            <a:avLst/>
            <a:gdLst>
              <a:gd name="connsiteX0" fmla="*/ 0 w 1971675"/>
              <a:gd name="connsiteY0" fmla="*/ 33866 h 700616"/>
              <a:gd name="connsiteX1" fmla="*/ 723900 w 1971675"/>
              <a:gd name="connsiteY1" fmla="*/ 14816 h 700616"/>
              <a:gd name="connsiteX2" fmla="*/ 1571625 w 1971675"/>
              <a:gd name="connsiteY2" fmla="*/ 224366 h 700616"/>
              <a:gd name="connsiteX3" fmla="*/ 1971675 w 1971675"/>
              <a:gd name="connsiteY3" fmla="*/ 700616 h 700616"/>
            </a:gdLst>
            <a:ahLst/>
            <a:cxnLst>
              <a:cxn ang="0">
                <a:pos x="connsiteX0" y="connsiteY0"/>
              </a:cxn>
              <a:cxn ang="0">
                <a:pos x="connsiteX1" y="connsiteY1"/>
              </a:cxn>
              <a:cxn ang="0">
                <a:pos x="connsiteX2" y="connsiteY2"/>
              </a:cxn>
              <a:cxn ang="0">
                <a:pos x="connsiteX3" y="connsiteY3"/>
              </a:cxn>
            </a:cxnLst>
            <a:rect l="l" t="t" r="r" b="b"/>
            <a:pathLst>
              <a:path w="1971675" h="700616">
                <a:moveTo>
                  <a:pt x="0" y="33866"/>
                </a:moveTo>
                <a:cubicBezTo>
                  <a:pt x="230981" y="8466"/>
                  <a:pt x="461963" y="-16934"/>
                  <a:pt x="723900" y="14816"/>
                </a:cubicBezTo>
                <a:cubicBezTo>
                  <a:pt x="985837" y="46566"/>
                  <a:pt x="1363662" y="110066"/>
                  <a:pt x="1571625" y="224366"/>
                </a:cubicBezTo>
                <a:cubicBezTo>
                  <a:pt x="1779588" y="338666"/>
                  <a:pt x="1875631" y="519641"/>
                  <a:pt x="1971675" y="700616"/>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Freeform: Shape 58">
            <a:extLst>
              <a:ext uri="{FF2B5EF4-FFF2-40B4-BE49-F238E27FC236}">
                <a16:creationId xmlns:a16="http://schemas.microsoft.com/office/drawing/2014/main" id="{988CD753-3D59-427F-93CA-98F774AEB7A8}"/>
              </a:ext>
            </a:extLst>
          </p:cNvPr>
          <p:cNvSpPr/>
          <p:nvPr/>
        </p:nvSpPr>
        <p:spPr>
          <a:xfrm>
            <a:off x="6629400" y="5219700"/>
            <a:ext cx="1504950" cy="628650"/>
          </a:xfrm>
          <a:custGeom>
            <a:avLst/>
            <a:gdLst>
              <a:gd name="connsiteX0" fmla="*/ 1504950 w 1504950"/>
              <a:gd name="connsiteY0" fmla="*/ 0 h 628650"/>
              <a:gd name="connsiteX1" fmla="*/ 1428750 w 1504950"/>
              <a:gd name="connsiteY1" fmla="*/ 285750 h 628650"/>
              <a:gd name="connsiteX2" fmla="*/ 1123950 w 1504950"/>
              <a:gd name="connsiteY2" fmla="*/ 457200 h 628650"/>
              <a:gd name="connsiteX3" fmla="*/ 0 w 1504950"/>
              <a:gd name="connsiteY3" fmla="*/ 628650 h 628650"/>
            </a:gdLst>
            <a:ahLst/>
            <a:cxnLst>
              <a:cxn ang="0">
                <a:pos x="connsiteX0" y="connsiteY0"/>
              </a:cxn>
              <a:cxn ang="0">
                <a:pos x="connsiteX1" y="connsiteY1"/>
              </a:cxn>
              <a:cxn ang="0">
                <a:pos x="connsiteX2" y="connsiteY2"/>
              </a:cxn>
              <a:cxn ang="0">
                <a:pos x="connsiteX3" y="connsiteY3"/>
              </a:cxn>
            </a:cxnLst>
            <a:rect l="l" t="t" r="r" b="b"/>
            <a:pathLst>
              <a:path w="1504950" h="628650">
                <a:moveTo>
                  <a:pt x="1504950" y="0"/>
                </a:moveTo>
                <a:cubicBezTo>
                  <a:pt x="1498600" y="104775"/>
                  <a:pt x="1492250" y="209550"/>
                  <a:pt x="1428750" y="285750"/>
                </a:cubicBezTo>
                <a:cubicBezTo>
                  <a:pt x="1365250" y="361950"/>
                  <a:pt x="1362075" y="400050"/>
                  <a:pt x="1123950" y="457200"/>
                </a:cubicBezTo>
                <a:cubicBezTo>
                  <a:pt x="885825" y="514350"/>
                  <a:pt x="442912" y="571500"/>
                  <a:pt x="0" y="628650"/>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03260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7C36004-BC10-4A91-85A0-0372531FC290}"/>
              </a:ext>
            </a:extLst>
          </p:cNvPr>
          <p:cNvGrpSpPr/>
          <p:nvPr/>
        </p:nvGrpSpPr>
        <p:grpSpPr>
          <a:xfrm>
            <a:off x="400050" y="1592849"/>
            <a:ext cx="4924425" cy="4675221"/>
            <a:chOff x="870710" y="1547295"/>
            <a:chExt cx="492442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2"/>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3965492" cy="523220"/>
            </a:xfrm>
            <a:prstGeom prst="rect">
              <a:avLst/>
            </a:prstGeom>
            <a:noFill/>
          </p:spPr>
          <p:txBody>
            <a:bodyPr wrap="square" rtlCol="0">
              <a:spAutoFit/>
            </a:bodyPr>
            <a:lstStyle/>
            <a:p>
              <a:r>
                <a:rPr lang="en-US" sz="2800" dirty="0"/>
                <a:t>Open Loop Initialization</a:t>
              </a:r>
              <a:endParaRPr lang="en-IL" sz="2800" dirty="0"/>
            </a:p>
          </p:txBody>
        </p:sp>
      </p:gr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33</a:t>
            </a:fld>
            <a:endParaRPr lang="en-IL"/>
          </a:p>
        </p:txBody>
      </p:sp>
      <p:sp>
        <p:nvSpPr>
          <p:cNvPr id="10" name="TextBox 9">
            <a:extLst>
              <a:ext uri="{FF2B5EF4-FFF2-40B4-BE49-F238E27FC236}">
                <a16:creationId xmlns:a16="http://schemas.microsoft.com/office/drawing/2014/main" id="{CDFFD57F-C3C6-4900-85CB-EA74863949C1}"/>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3"/>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Tree>
    <p:extLst>
      <p:ext uri="{BB962C8B-B14F-4D97-AF65-F5344CB8AC3E}">
        <p14:creationId xmlns:p14="http://schemas.microsoft.com/office/powerpoint/2010/main" val="4104887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7" name="Right Brace 6">
            <a:extLst>
              <a:ext uri="{FF2B5EF4-FFF2-40B4-BE49-F238E27FC236}">
                <a16:creationId xmlns:a16="http://schemas.microsoft.com/office/drawing/2014/main" id="{3F5187C3-FA96-4F4C-A339-61FC03DF898A}"/>
              </a:ext>
            </a:extLst>
          </p:cNvPr>
          <p:cNvSpPr/>
          <p:nvPr/>
        </p:nvSpPr>
        <p:spPr>
          <a:xfrm>
            <a:off x="6116584" y="6246706"/>
            <a:ext cx="255881" cy="4980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03128" y="407412"/>
            <a:ext cx="4399942" cy="1200329"/>
          </a:xfrm>
          <a:prstGeom prst="rect">
            <a:avLst/>
          </a:prstGeom>
          <a:noFill/>
        </p:spPr>
        <p:txBody>
          <a:bodyPr wrap="square" rtlCol="0">
            <a:spAutoFit/>
          </a:bodyPr>
          <a:lstStyle/>
          <a:p>
            <a:r>
              <a:rPr lang="en-US" dirty="0"/>
              <a:t>Step1: </a:t>
            </a:r>
            <a:br>
              <a:rPr lang="en-US" dirty="0"/>
            </a:br>
            <a:r>
              <a:rPr lang="en-US" dirty="0"/>
              <a:t>Initialize with Frame-by-Frame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landmarks class distribution</a:t>
            </a:r>
            <a:endParaRPr lang="en-IL" dirty="0"/>
          </a:p>
        </p:txBody>
      </p:sp>
      <p:sp>
        <p:nvSpPr>
          <p:cNvPr id="11" name="TextBox 10">
            <a:extLst>
              <a:ext uri="{FF2B5EF4-FFF2-40B4-BE49-F238E27FC236}">
                <a16:creationId xmlns:a16="http://schemas.microsoft.com/office/drawing/2014/main" id="{4EFE8CC4-67CF-45DF-A8CB-77A79E3DE748}"/>
              </a:ext>
            </a:extLst>
          </p:cNvPr>
          <p:cNvSpPr txBox="1"/>
          <p:nvPr/>
        </p:nvSpPr>
        <p:spPr>
          <a:xfrm>
            <a:off x="7256362" y="6098437"/>
            <a:ext cx="4511702" cy="369332"/>
          </a:xfrm>
          <a:prstGeom prst="rect">
            <a:avLst/>
          </a:prstGeom>
          <a:noFill/>
        </p:spPr>
        <p:txBody>
          <a:bodyPr wrap="square" rtlCol="0">
            <a:spAutoFit/>
          </a:bodyPr>
          <a:lstStyle/>
          <a:p>
            <a:r>
              <a:rPr lang="en-US" dirty="0"/>
              <a:t>Step4: Delete false positive object</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a:t>
            </a:r>
            <a:br>
              <a:rPr lang="en-US" dirty="0"/>
            </a:br>
            <a:r>
              <a:rPr lang="en-US" dirty="0"/>
              <a:t>Use a conventional graph solver for object locations and trajectory poses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34</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
        <p:nvSpPr>
          <p:cNvPr id="19" name="Rectangle 18">
            <a:extLst>
              <a:ext uri="{FF2B5EF4-FFF2-40B4-BE49-F238E27FC236}">
                <a16:creationId xmlns:a16="http://schemas.microsoft.com/office/drawing/2014/main" id="{97133546-0384-472B-97E4-DC49FCFBBA3C}"/>
              </a:ext>
            </a:extLst>
          </p:cNvPr>
          <p:cNvSpPr/>
          <p:nvPr/>
        </p:nvSpPr>
        <p:spPr>
          <a:xfrm>
            <a:off x="7140760" y="6098437"/>
            <a:ext cx="4511702" cy="49300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0" name="Picture 19">
            <a:extLst>
              <a:ext uri="{FF2B5EF4-FFF2-40B4-BE49-F238E27FC236}">
                <a16:creationId xmlns:a16="http://schemas.microsoft.com/office/drawing/2014/main" id="{8B1DBCE3-4891-468B-823B-478F32A4CD43}"/>
              </a:ext>
            </a:extLst>
          </p:cNvPr>
          <p:cNvPicPr>
            <a:picLocks noChangeAspect="1"/>
          </p:cNvPicPr>
          <p:nvPr/>
        </p:nvPicPr>
        <p:blipFill>
          <a:blip r:embed="rId2"/>
          <a:stretch>
            <a:fillRect/>
          </a:stretch>
        </p:blipFill>
        <p:spPr>
          <a:xfrm>
            <a:off x="6213897" y="4727593"/>
            <a:ext cx="1029489" cy="918193"/>
          </a:xfrm>
          <a:prstGeom prst="rect">
            <a:avLst/>
          </a:prstGeom>
        </p:spPr>
      </p:pic>
      <p:cxnSp>
        <p:nvCxnSpPr>
          <p:cNvPr id="6" name="Straight Arrow Connector 5">
            <a:extLst>
              <a:ext uri="{FF2B5EF4-FFF2-40B4-BE49-F238E27FC236}">
                <a16:creationId xmlns:a16="http://schemas.microsoft.com/office/drawing/2014/main" id="{B716CA04-9A8B-4BD5-93F2-AF7963AF1F87}"/>
              </a:ext>
            </a:extLst>
          </p:cNvPr>
          <p:cNvCxnSpPr>
            <a:cxnSpLocks/>
          </p:cNvCxnSpPr>
          <p:nvPr/>
        </p:nvCxnSpPr>
        <p:spPr>
          <a:xfrm flipH="1">
            <a:off x="3314701" y="2209800"/>
            <a:ext cx="206692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9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35</a:t>
            </a:fld>
            <a:endParaRPr lang="en-IL"/>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11" name="Group 10">
            <a:extLst>
              <a:ext uri="{FF2B5EF4-FFF2-40B4-BE49-F238E27FC236}">
                <a16:creationId xmlns:a16="http://schemas.microsoft.com/office/drawing/2014/main" id="{F1D39BDC-891D-4CA3-B12A-1DAD14C721D9}"/>
              </a:ext>
            </a:extLst>
          </p:cNvPr>
          <p:cNvGrpSpPr/>
          <p:nvPr/>
        </p:nvGrpSpPr>
        <p:grpSpPr>
          <a:xfrm>
            <a:off x="934287" y="1628877"/>
            <a:ext cx="4648200" cy="4810643"/>
            <a:chOff x="7066730" y="1545707"/>
            <a:chExt cx="4648200" cy="4810643"/>
          </a:xfrm>
        </p:grpSpPr>
        <p:pic>
          <p:nvPicPr>
            <p:cNvPr id="12" name="Picture 11">
              <a:extLst>
                <a:ext uri="{FF2B5EF4-FFF2-40B4-BE49-F238E27FC236}">
                  <a16:creationId xmlns:a16="http://schemas.microsoft.com/office/drawing/2014/main" id="{9A4103F9-2D12-400A-8942-42E44C57D088}"/>
                </a:ext>
              </a:extLst>
            </p:cNvPr>
            <p:cNvPicPr>
              <a:picLocks noChangeAspect="1"/>
            </p:cNvPicPr>
            <p:nvPr/>
          </p:nvPicPr>
          <p:blipFill>
            <a:blip r:embed="rId3"/>
            <a:stretch>
              <a:fillRect/>
            </a:stretch>
          </p:blipFill>
          <p:spPr>
            <a:xfrm>
              <a:off x="7066730" y="2241550"/>
              <a:ext cx="4648200" cy="4114800"/>
            </a:xfrm>
            <a:prstGeom prst="rect">
              <a:avLst/>
            </a:prstGeom>
          </p:spPr>
        </p:pic>
        <p:sp>
          <p:nvSpPr>
            <p:cNvPr id="14" name="TextBox 13">
              <a:extLst>
                <a:ext uri="{FF2B5EF4-FFF2-40B4-BE49-F238E27FC236}">
                  <a16:creationId xmlns:a16="http://schemas.microsoft.com/office/drawing/2014/main" id="{66933FC2-2008-4FDD-910B-C5CE5122799F}"/>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54786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36</a:t>
            </a:fld>
            <a:endParaRPr lang="en-IL"/>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76" name="Group 75">
            <a:extLst>
              <a:ext uri="{FF2B5EF4-FFF2-40B4-BE49-F238E27FC236}">
                <a16:creationId xmlns:a16="http://schemas.microsoft.com/office/drawing/2014/main" id="{2000C618-8AD8-4139-A286-92D73AED4BB3}"/>
              </a:ext>
            </a:extLst>
          </p:cNvPr>
          <p:cNvGrpSpPr/>
          <p:nvPr/>
        </p:nvGrpSpPr>
        <p:grpSpPr>
          <a:xfrm>
            <a:off x="6605106" y="1047249"/>
            <a:ext cx="5095875" cy="4763501"/>
            <a:chOff x="6477000" y="1592849"/>
            <a:chExt cx="5095875" cy="4763501"/>
          </a:xfrm>
        </p:grpSpPr>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grpSp>
          <p:nvGrpSpPr>
            <p:cNvPr id="75" name="Group 74">
              <a:extLst>
                <a:ext uri="{FF2B5EF4-FFF2-40B4-BE49-F238E27FC236}">
                  <a16:creationId xmlns:a16="http://schemas.microsoft.com/office/drawing/2014/main" id="{B31855A9-4230-4D0C-B23A-9893D134B5CD}"/>
                </a:ext>
              </a:extLst>
            </p:cNvPr>
            <p:cNvGrpSpPr/>
            <p:nvPr/>
          </p:nvGrpSpPr>
          <p:grpSpPr>
            <a:xfrm>
              <a:off x="6477000" y="2200323"/>
              <a:ext cx="5095875" cy="4156027"/>
              <a:chOff x="6477000" y="2200323"/>
              <a:chExt cx="5095875" cy="4156027"/>
            </a:xfrm>
          </p:grpSpPr>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grpSp>
        <p:nvGrpSpPr>
          <p:cNvPr id="73" name="Group 72">
            <a:extLst>
              <a:ext uri="{FF2B5EF4-FFF2-40B4-BE49-F238E27FC236}">
                <a16:creationId xmlns:a16="http://schemas.microsoft.com/office/drawing/2014/main" id="{AA9AE840-BB78-4690-A095-334AC74CFA7D}"/>
              </a:ext>
            </a:extLst>
          </p:cNvPr>
          <p:cNvGrpSpPr/>
          <p:nvPr/>
        </p:nvGrpSpPr>
        <p:grpSpPr>
          <a:xfrm>
            <a:off x="1140474" y="1968683"/>
            <a:ext cx="4579280" cy="2303965"/>
            <a:chOff x="1446481" y="1703623"/>
            <a:chExt cx="4579280" cy="2303965"/>
          </a:xfrm>
        </p:grpSpPr>
        <p:sp>
          <p:nvSpPr>
            <p:cNvPr id="49" name="Rectangle 48">
              <a:extLst>
                <a:ext uri="{FF2B5EF4-FFF2-40B4-BE49-F238E27FC236}">
                  <a16:creationId xmlns:a16="http://schemas.microsoft.com/office/drawing/2014/main" id="{7820B3F8-6F70-481B-A878-F501FEE080D8}"/>
                </a:ext>
              </a:extLst>
            </p:cNvPr>
            <p:cNvSpPr/>
            <p:nvPr/>
          </p:nvSpPr>
          <p:spPr>
            <a:xfrm>
              <a:off x="4021657" y="2028830"/>
              <a:ext cx="710847" cy="1387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1" name="Group 30">
              <a:extLst>
                <a:ext uri="{FF2B5EF4-FFF2-40B4-BE49-F238E27FC236}">
                  <a16:creationId xmlns:a16="http://schemas.microsoft.com/office/drawing/2014/main" id="{F63664C4-D78C-438C-B194-6FCCD435C500}"/>
                </a:ext>
              </a:extLst>
            </p:cNvPr>
            <p:cNvGrpSpPr/>
            <p:nvPr/>
          </p:nvGrpSpPr>
          <p:grpSpPr>
            <a:xfrm>
              <a:off x="1539500" y="1703623"/>
              <a:ext cx="4080253" cy="2303965"/>
              <a:chOff x="9275800" y="2555634"/>
              <a:chExt cx="4080253" cy="2303965"/>
            </a:xfrm>
          </p:grpSpPr>
          <p:grpSp>
            <p:nvGrpSpPr>
              <p:cNvPr id="32" name="Group 31">
                <a:extLst>
                  <a:ext uri="{FF2B5EF4-FFF2-40B4-BE49-F238E27FC236}">
                    <a16:creationId xmlns:a16="http://schemas.microsoft.com/office/drawing/2014/main" id="{14908BBD-E960-46A8-8FA8-94AE791E90E7}"/>
                  </a:ext>
                </a:extLst>
              </p:cNvPr>
              <p:cNvGrpSpPr/>
              <p:nvPr/>
            </p:nvGrpSpPr>
            <p:grpSpPr>
              <a:xfrm>
                <a:off x="9275800" y="2555634"/>
                <a:ext cx="4080253" cy="2303965"/>
                <a:chOff x="6776773" y="948912"/>
                <a:chExt cx="4268282" cy="2410138"/>
              </a:xfrm>
            </p:grpSpPr>
            <p:sp>
              <p:nvSpPr>
                <p:cNvPr id="35" name="Rectangle 34">
                  <a:extLst>
                    <a:ext uri="{FF2B5EF4-FFF2-40B4-BE49-F238E27FC236}">
                      <a16:creationId xmlns:a16="http://schemas.microsoft.com/office/drawing/2014/main" id="{494D5C43-7B73-4B33-BC47-D890DF94921D}"/>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6" name="Group 35">
                  <a:extLst>
                    <a:ext uri="{FF2B5EF4-FFF2-40B4-BE49-F238E27FC236}">
                      <a16:creationId xmlns:a16="http://schemas.microsoft.com/office/drawing/2014/main" id="{C7F1BABC-8367-4CAE-8B95-E11F32A387EE}"/>
                    </a:ext>
                  </a:extLst>
                </p:cNvPr>
                <p:cNvGrpSpPr/>
                <p:nvPr/>
              </p:nvGrpSpPr>
              <p:grpSpPr>
                <a:xfrm>
                  <a:off x="7134225" y="948912"/>
                  <a:ext cx="3910830" cy="1794729"/>
                  <a:chOff x="8153400" y="2438400"/>
                  <a:chExt cx="3910830" cy="1794729"/>
                </a:xfrm>
              </p:grpSpPr>
              <p:cxnSp>
                <p:nvCxnSpPr>
                  <p:cNvPr id="44" name="Straight Arrow Connector 43">
                    <a:extLst>
                      <a:ext uri="{FF2B5EF4-FFF2-40B4-BE49-F238E27FC236}">
                        <a16:creationId xmlns:a16="http://schemas.microsoft.com/office/drawing/2014/main" id="{EDFD7574-DA0F-4005-9A26-675F29F73673}"/>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6A4A9E6-644D-419E-BC81-77EF4971B7E4}"/>
                      </a:ext>
                    </a:extLst>
                  </p:cNvPr>
                  <p:cNvCxnSpPr>
                    <a:cxnSpLocks/>
                  </p:cNvCxnSpPr>
                  <p:nvPr/>
                </p:nvCxnSpPr>
                <p:spPr>
                  <a:xfrm>
                    <a:off x="8153400" y="4233129"/>
                    <a:ext cx="391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63A4208-759C-4867-B7B7-458D59530361}"/>
                      </a:ext>
                    </a:extLst>
                  </p:cNvPr>
                  <p:cNvSpPr/>
                  <p:nvPr/>
                </p:nvSpPr>
                <p:spPr>
                  <a:xfrm>
                    <a:off x="8895840" y="3390973"/>
                    <a:ext cx="743605" cy="83902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7" name="Group 36">
                  <a:extLst>
                    <a:ext uri="{FF2B5EF4-FFF2-40B4-BE49-F238E27FC236}">
                      <a16:creationId xmlns:a16="http://schemas.microsoft.com/office/drawing/2014/main" id="{4A391D26-BA40-42E3-B603-C445520B2B8B}"/>
                    </a:ext>
                  </a:extLst>
                </p:cNvPr>
                <p:cNvGrpSpPr/>
                <p:nvPr/>
              </p:nvGrpSpPr>
              <p:grpSpPr>
                <a:xfrm>
                  <a:off x="7153275" y="2808912"/>
                  <a:ext cx="562056" cy="550138"/>
                  <a:chOff x="4886325" y="1240562"/>
                  <a:chExt cx="562056" cy="550138"/>
                </a:xfrm>
              </p:grpSpPr>
              <p:sp>
                <p:nvSpPr>
                  <p:cNvPr id="42" name="Oval 41">
                    <a:extLst>
                      <a:ext uri="{FF2B5EF4-FFF2-40B4-BE49-F238E27FC236}">
                        <a16:creationId xmlns:a16="http://schemas.microsoft.com/office/drawing/2014/main" id="{7B7032E3-F6B7-452F-812C-B546AB9F56A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3" name="Straight Connector 42">
                    <a:extLst>
                      <a:ext uri="{FF2B5EF4-FFF2-40B4-BE49-F238E27FC236}">
                        <a16:creationId xmlns:a16="http://schemas.microsoft.com/office/drawing/2014/main" id="{EBF05B4C-1123-404C-BEC8-E5F5196132CA}"/>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6442C0-5A73-440F-AD4D-DB169B14168B}"/>
                        </a:ext>
                      </a:extLst>
                    </p:cNvPr>
                    <p:cNvSpPr txBox="1"/>
                    <p:nvPr/>
                  </p:nvSpPr>
                  <p:spPr>
                    <a:xfrm>
                      <a:off x="6776773" y="1535331"/>
                      <a:ext cx="43960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 </m:t>
                                </m:r>
                              </m:sub>
                            </m:sSub>
                          </m:oMath>
                        </m:oMathPara>
                      </a14:m>
                      <a:endParaRPr lang="en-IL" dirty="0"/>
                    </a:p>
                  </p:txBody>
                </p:sp>
              </mc:Choice>
              <mc:Fallback xmlns="">
                <p:sp>
                  <p:nvSpPr>
                    <p:cNvPr id="39" name="TextBox 38">
                      <a:extLst>
                        <a:ext uri="{FF2B5EF4-FFF2-40B4-BE49-F238E27FC236}">
                          <a16:creationId xmlns:a16="http://schemas.microsoft.com/office/drawing/2014/main" id="{756442C0-5A73-440F-AD4D-DB169B14168B}"/>
                        </a:ext>
                      </a:extLst>
                    </p:cNvPr>
                    <p:cNvSpPr txBox="1">
                      <a:spLocks noRot="1" noChangeAspect="1" noMove="1" noResize="1" noEditPoints="1" noAdjustHandles="1" noChangeArrowheads="1" noChangeShapeType="1" noTextEdit="1"/>
                    </p:cNvSpPr>
                    <p:nvPr/>
                  </p:nvSpPr>
                  <p:spPr>
                    <a:xfrm>
                      <a:off x="6776773" y="1535331"/>
                      <a:ext cx="439609" cy="38635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386EB8E-C3E3-40B4-AF80-46B01CB74E16}"/>
                        </a:ext>
                      </a:extLst>
                    </p:cNvPr>
                    <p:cNvSpPr txBox="1"/>
                    <p:nvPr/>
                  </p:nvSpPr>
                  <p:spPr>
                    <a:xfrm>
                      <a:off x="7215582" y="2385617"/>
                      <a:ext cx="70126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05</m:t>
                            </m:r>
                          </m:oMath>
                        </m:oMathPara>
                      </a14:m>
                      <a:endParaRPr lang="en-IL" dirty="0"/>
                    </a:p>
                  </p:txBody>
                </p:sp>
              </mc:Choice>
              <mc:Fallback xmlns="">
                <p:sp>
                  <p:nvSpPr>
                    <p:cNvPr id="40" name="TextBox 39">
                      <a:extLst>
                        <a:ext uri="{FF2B5EF4-FFF2-40B4-BE49-F238E27FC236}">
                          <a16:creationId xmlns:a16="http://schemas.microsoft.com/office/drawing/2014/main" id="{1386EB8E-C3E3-40B4-AF80-46B01CB74E16}"/>
                        </a:ext>
                      </a:extLst>
                    </p:cNvPr>
                    <p:cNvSpPr txBox="1">
                      <a:spLocks noRot="1" noChangeAspect="1" noMove="1" noResize="1" noEditPoints="1" noAdjustHandles="1" noChangeArrowheads="1" noChangeShapeType="1" noTextEdit="1"/>
                    </p:cNvSpPr>
                    <p:nvPr/>
                  </p:nvSpPr>
                  <p:spPr>
                    <a:xfrm>
                      <a:off x="7215582" y="2385617"/>
                      <a:ext cx="701269" cy="38635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0B562B3-50E2-4D09-A653-BD26B9EE85D9}"/>
                        </a:ext>
                      </a:extLst>
                    </p:cNvPr>
                    <p:cNvSpPr txBox="1"/>
                    <p:nvPr/>
                  </p:nvSpPr>
                  <p:spPr>
                    <a:xfrm>
                      <a:off x="7980437" y="1903022"/>
                      <a:ext cx="56711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oMath>
                        </m:oMathPara>
                      </a14:m>
                      <a:endParaRPr lang="en-IL" dirty="0"/>
                    </a:p>
                  </p:txBody>
                </p:sp>
              </mc:Choice>
              <mc:Fallback xmlns="">
                <p:sp>
                  <p:nvSpPr>
                    <p:cNvPr id="41" name="TextBox 40">
                      <a:extLst>
                        <a:ext uri="{FF2B5EF4-FFF2-40B4-BE49-F238E27FC236}">
                          <a16:creationId xmlns:a16="http://schemas.microsoft.com/office/drawing/2014/main" id="{10B562B3-50E2-4D09-A653-BD26B9EE85D9}"/>
                        </a:ext>
                      </a:extLst>
                    </p:cNvPr>
                    <p:cNvSpPr txBox="1">
                      <a:spLocks noRot="1" noChangeAspect="1" noMove="1" noResize="1" noEditPoints="1" noAdjustHandles="1" noChangeArrowheads="1" noChangeShapeType="1" noTextEdit="1"/>
                    </p:cNvSpPr>
                    <p:nvPr/>
                  </p:nvSpPr>
                  <p:spPr>
                    <a:xfrm>
                      <a:off x="7980437" y="1903022"/>
                      <a:ext cx="567119" cy="386352"/>
                    </a:xfrm>
                    <a:prstGeom prst="rect">
                      <a:avLst/>
                    </a:prstGeom>
                    <a:blipFill>
                      <a:blip r:embed="rId5"/>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09E41A-B96D-4EAE-A772-3B03D66D8E8E}"/>
                      </a:ext>
                    </a:extLst>
                  </p:cNvPr>
                  <p:cNvSpPr txBox="1"/>
                  <p:nvPr/>
                </p:nvSpPr>
                <p:spPr>
                  <a:xfrm>
                    <a:off x="11841791" y="3079706"/>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oMath>
                      </m:oMathPara>
                    </a14:m>
                    <a:endParaRPr lang="en-IL" dirty="0"/>
                  </a:p>
                </p:txBody>
              </p:sp>
            </mc:Choice>
            <mc:Fallback xmlns="">
              <p:sp>
                <p:nvSpPr>
                  <p:cNvPr id="34" name="TextBox 33">
                    <a:extLst>
                      <a:ext uri="{FF2B5EF4-FFF2-40B4-BE49-F238E27FC236}">
                        <a16:creationId xmlns:a16="http://schemas.microsoft.com/office/drawing/2014/main" id="{CA09E41A-B96D-4EAE-A772-3B03D66D8E8E}"/>
                      </a:ext>
                    </a:extLst>
                  </p:cNvPr>
                  <p:cNvSpPr txBox="1">
                    <a:spLocks noRot="1" noChangeAspect="1" noMove="1" noResize="1" noEditPoints="1" noAdjustHandles="1" noChangeArrowheads="1" noChangeShapeType="1" noTextEdit="1"/>
                  </p:cNvSpPr>
                  <p:nvPr/>
                </p:nvSpPr>
                <p:spPr>
                  <a:xfrm>
                    <a:off x="11841791" y="3079706"/>
                    <a:ext cx="542136" cy="369332"/>
                  </a:xfrm>
                  <a:prstGeom prst="rect">
                    <a:avLst/>
                  </a:prstGeom>
                  <a:blipFill>
                    <a:blip r:embed="rId6"/>
                    <a:stretch>
                      <a:fillRect/>
                    </a:stretch>
                  </a:blipFill>
                </p:spPr>
                <p:txBody>
                  <a:bodyPr/>
                  <a:lstStyle/>
                  <a:p>
                    <a:r>
                      <a:rPr lang="en-IL">
                        <a:noFill/>
                      </a:rPr>
                      <a:t> </a:t>
                    </a:r>
                  </a:p>
                </p:txBody>
              </p:sp>
            </mc:Fallback>
          </mc:AlternateContent>
        </p:grpSp>
        <p:sp>
          <p:nvSpPr>
            <p:cNvPr id="47" name="Isosceles Triangle 46">
              <a:extLst>
                <a:ext uri="{FF2B5EF4-FFF2-40B4-BE49-F238E27FC236}">
                  <a16:creationId xmlns:a16="http://schemas.microsoft.com/office/drawing/2014/main" id="{D7DA2FD1-5838-4EA3-9EAA-5B905C75E1D6}"/>
                </a:ext>
              </a:extLst>
            </p:cNvPr>
            <p:cNvSpPr/>
            <p:nvPr/>
          </p:nvSpPr>
          <p:spPr>
            <a:xfrm>
              <a:off x="3416036" y="3542533"/>
              <a:ext cx="404885" cy="34904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8" name="Star: 5 Points 47">
              <a:extLst>
                <a:ext uri="{FF2B5EF4-FFF2-40B4-BE49-F238E27FC236}">
                  <a16:creationId xmlns:a16="http://schemas.microsoft.com/office/drawing/2014/main" id="{C26357D8-E180-4B6C-9C34-F7153AFD1773}"/>
                </a:ext>
              </a:extLst>
            </p:cNvPr>
            <p:cNvSpPr/>
            <p:nvPr/>
          </p:nvSpPr>
          <p:spPr>
            <a:xfrm>
              <a:off x="2745618" y="3477349"/>
              <a:ext cx="431179" cy="43117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94D72FC4-1BED-42F4-A257-C6BC25A3D03E}"/>
                </a:ext>
              </a:extLst>
            </p:cNvPr>
            <p:cNvSpPr/>
            <p:nvPr/>
          </p:nvSpPr>
          <p:spPr>
            <a:xfrm>
              <a:off x="4105491" y="3520751"/>
              <a:ext cx="404885" cy="404885"/>
            </a:xfrm>
            <a:prstGeom prst="rect">
              <a:avLst/>
            </a:prstGeom>
            <a:solidFill>
              <a:srgbClr val="FF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Oval 51">
              <a:extLst>
                <a:ext uri="{FF2B5EF4-FFF2-40B4-BE49-F238E27FC236}">
                  <a16:creationId xmlns:a16="http://schemas.microsoft.com/office/drawing/2014/main" id="{C4529EB4-08CF-4245-BAB9-FB015191B63E}"/>
                </a:ext>
              </a:extLst>
            </p:cNvPr>
            <p:cNvSpPr/>
            <p:nvPr/>
          </p:nvSpPr>
          <p:spPr>
            <a:xfrm>
              <a:off x="4895516"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3" name="Oval 52">
              <a:extLst>
                <a:ext uri="{FF2B5EF4-FFF2-40B4-BE49-F238E27FC236}">
                  <a16:creationId xmlns:a16="http://schemas.microsoft.com/office/drawing/2014/main" id="{3E42EADE-9AA7-458C-8E6B-1BD1B9DCE5D7}"/>
                </a:ext>
              </a:extLst>
            </p:cNvPr>
            <p:cNvSpPr/>
            <p:nvPr/>
          </p:nvSpPr>
          <p:spPr>
            <a:xfrm>
              <a:off x="5100558"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4" name="Oval 53">
              <a:extLst>
                <a:ext uri="{FF2B5EF4-FFF2-40B4-BE49-F238E27FC236}">
                  <a16:creationId xmlns:a16="http://schemas.microsoft.com/office/drawing/2014/main" id="{90837AE4-7D69-48B8-816D-98D5CAC46884}"/>
                </a:ext>
              </a:extLst>
            </p:cNvPr>
            <p:cNvSpPr/>
            <p:nvPr/>
          </p:nvSpPr>
          <p:spPr>
            <a:xfrm>
              <a:off x="5305600"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cxnSp>
          <p:nvCxnSpPr>
            <p:cNvPr id="56" name="Straight Connector 55">
              <a:extLst>
                <a:ext uri="{FF2B5EF4-FFF2-40B4-BE49-F238E27FC236}">
                  <a16:creationId xmlns:a16="http://schemas.microsoft.com/office/drawing/2014/main" id="{57877F1B-3D6A-4137-AF7E-B84756652FCF}"/>
                </a:ext>
              </a:extLst>
            </p:cNvPr>
            <p:cNvCxnSpPr>
              <a:cxnSpLocks/>
            </p:cNvCxnSpPr>
            <p:nvPr/>
          </p:nvCxnSpPr>
          <p:spPr>
            <a:xfrm>
              <a:off x="1446481" y="3015264"/>
              <a:ext cx="4173271"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07EDA4D-E4AB-4CCD-AA8C-31DCF8829559}"/>
                    </a:ext>
                  </a:extLst>
                </p:cNvPr>
                <p:cNvSpPr txBox="1"/>
                <p:nvPr/>
              </p:nvSpPr>
              <p:spPr>
                <a:xfrm>
                  <a:off x="5619752" y="2784431"/>
                  <a:ext cx="40600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𝜖</m:t>
                        </m:r>
                      </m:oMath>
                    </m:oMathPara>
                  </a14:m>
                  <a:endParaRPr lang="en-IL" sz="2400" dirty="0"/>
                </a:p>
              </p:txBody>
            </p:sp>
          </mc:Choice>
          <mc:Fallback xmlns="">
            <p:sp>
              <p:nvSpPr>
                <p:cNvPr id="65" name="TextBox 64">
                  <a:extLst>
                    <a:ext uri="{FF2B5EF4-FFF2-40B4-BE49-F238E27FC236}">
                      <a16:creationId xmlns:a16="http://schemas.microsoft.com/office/drawing/2014/main" id="{807EDA4D-E4AB-4CCD-AA8C-31DCF8829559}"/>
                    </a:ext>
                  </a:extLst>
                </p:cNvPr>
                <p:cNvSpPr txBox="1">
                  <a:spLocks noRot="1" noChangeAspect="1" noMove="1" noResize="1" noEditPoints="1" noAdjustHandles="1" noChangeArrowheads="1" noChangeShapeType="1" noTextEdit="1"/>
                </p:cNvSpPr>
                <p:nvPr/>
              </p:nvSpPr>
              <p:spPr>
                <a:xfrm>
                  <a:off x="5619752" y="2784431"/>
                  <a:ext cx="406009" cy="461665"/>
                </a:xfrm>
                <a:prstGeom prst="rect">
                  <a:avLst/>
                </a:prstGeom>
                <a:blipFill>
                  <a:blip r:embed="rId7"/>
                  <a:stretch>
                    <a:fillRect/>
                  </a:stretch>
                </a:blipFill>
              </p:spPr>
              <p:txBody>
                <a:bodyPr/>
                <a:lstStyle/>
                <a:p>
                  <a:r>
                    <a:rPr lang="en-IL">
                      <a:noFill/>
                    </a:rPr>
                    <a:t> </a:t>
                  </a:r>
                </a:p>
              </p:txBody>
            </p:sp>
          </mc:Fallback>
        </mc:AlternateContent>
      </p:grpSp>
      <p:grpSp>
        <p:nvGrpSpPr>
          <p:cNvPr id="74" name="Group 73">
            <a:extLst>
              <a:ext uri="{FF2B5EF4-FFF2-40B4-BE49-F238E27FC236}">
                <a16:creationId xmlns:a16="http://schemas.microsoft.com/office/drawing/2014/main" id="{5ABD324E-1BAA-4638-81B1-B14757E94A70}"/>
              </a:ext>
            </a:extLst>
          </p:cNvPr>
          <p:cNvGrpSpPr/>
          <p:nvPr/>
        </p:nvGrpSpPr>
        <p:grpSpPr>
          <a:xfrm>
            <a:off x="680611" y="4888333"/>
            <a:ext cx="5214762" cy="584775"/>
            <a:chOff x="1140474" y="5239261"/>
            <a:chExt cx="5214762" cy="584775"/>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CE4EE8E-82AD-40B4-ADB2-121539E272AA}"/>
                    </a:ext>
                  </a:extLst>
                </p:cNvPr>
                <p:cNvSpPr txBox="1"/>
                <p:nvPr/>
              </p:nvSpPr>
              <p:spPr>
                <a:xfrm>
                  <a:off x="1664721" y="5239261"/>
                  <a:ext cx="4690515" cy="584775"/>
                </a:xfrm>
                <a:prstGeom prst="rect">
                  <a:avLst/>
                </a:prstGeom>
                <a:noFill/>
              </p:spPr>
              <p:txBody>
                <a:bodyPr wrap="non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𝜋</m:t>
                          </m:r>
                        </m:e>
                        <m:sub>
                          <m:r>
                            <a:rPr lang="en-US" sz="3200" b="0" i="1" smtClean="0">
                              <a:latin typeface="Cambria Math" panose="02040503050406030204" pitchFamily="18" charset="0"/>
                            </a:rPr>
                            <m:t> </m:t>
                          </m:r>
                        </m:sub>
                      </m:sSub>
                    </m:oMath>
                  </a14:m>
                  <a:r>
                    <a:rPr lang="en-US" sz="3200" dirty="0"/>
                    <a:t>(    ) &gt; </a:t>
                  </a:r>
                  <a14:m>
                    <m:oMath xmlns:m="http://schemas.openxmlformats.org/officeDocument/2006/math">
                      <m:r>
                        <a:rPr lang="en-US" sz="3200" b="0" i="1" smtClean="0">
                          <a:latin typeface="Cambria Math" panose="02040503050406030204" pitchFamily="18" charset="0"/>
                        </a:rPr>
                        <m:t>𝜖</m:t>
                      </m:r>
                      <m:r>
                        <a:rPr lang="en-US" sz="3200" b="0" i="1" smtClean="0">
                          <a:latin typeface="Cambria Math" panose="02040503050406030204" pitchFamily="18" charset="0"/>
                        </a:rPr>
                        <m:t>→</m:t>
                      </m:r>
                      <m:r>
                        <a:rPr lang="en-US" sz="3200" b="0" i="1" smtClean="0">
                          <a:latin typeface="Cambria Math" panose="02040503050406030204" pitchFamily="18" charset="0"/>
                        </a:rPr>
                        <m:t>𝑑𝑒𝑙𝑒𝑡𝑒</m:t>
                      </m:r>
                      <m:r>
                        <a:rPr lang="en-US" sz="3200" b="0" i="1" smtClean="0">
                          <a:latin typeface="Cambria Math" panose="02040503050406030204" pitchFamily="18" charset="0"/>
                        </a:rPr>
                        <m:t> </m:t>
                      </m:r>
                      <m:r>
                        <a:rPr lang="en-US" sz="3200" b="0" i="1" smtClean="0">
                          <a:latin typeface="Cambria Math" panose="02040503050406030204" pitchFamily="18" charset="0"/>
                        </a:rPr>
                        <m:t>𝑜𝑏𝑗𝑒𝑐𝑡</m:t>
                      </m:r>
                    </m:oMath>
                  </a14:m>
                  <a:endParaRPr lang="en-IL" sz="3200" dirty="0"/>
                </a:p>
              </p:txBody>
            </p:sp>
          </mc:Choice>
          <mc:Fallback xmlns="">
            <p:sp>
              <p:nvSpPr>
                <p:cNvPr id="68" name="TextBox 67">
                  <a:extLst>
                    <a:ext uri="{FF2B5EF4-FFF2-40B4-BE49-F238E27FC236}">
                      <a16:creationId xmlns:a16="http://schemas.microsoft.com/office/drawing/2014/main" id="{0CE4EE8E-82AD-40B4-ADB2-121539E272AA}"/>
                    </a:ext>
                  </a:extLst>
                </p:cNvPr>
                <p:cNvSpPr txBox="1">
                  <a:spLocks noRot="1" noChangeAspect="1" noMove="1" noResize="1" noEditPoints="1" noAdjustHandles="1" noChangeArrowheads="1" noChangeShapeType="1" noTextEdit="1"/>
                </p:cNvSpPr>
                <p:nvPr/>
              </p:nvSpPr>
              <p:spPr>
                <a:xfrm>
                  <a:off x="1664721" y="5239261"/>
                  <a:ext cx="4690515" cy="584775"/>
                </a:xfrm>
                <a:prstGeom prst="rect">
                  <a:avLst/>
                </a:prstGeom>
                <a:blipFill>
                  <a:blip r:embed="rId8"/>
                  <a:stretch>
                    <a:fillRect t="-12500" b="-34375"/>
                  </a:stretch>
                </a:blipFill>
              </p:spPr>
              <p:txBody>
                <a:bodyPr/>
                <a:lstStyle/>
                <a:p>
                  <a:r>
                    <a:rPr lang="en-IL">
                      <a:noFill/>
                    </a:rPr>
                    <a:t> </a:t>
                  </a:r>
                </a:p>
              </p:txBody>
            </p:sp>
          </mc:Fallback>
        </mc:AlternateContent>
        <p:grpSp>
          <p:nvGrpSpPr>
            <p:cNvPr id="71" name="Group 70">
              <a:extLst>
                <a:ext uri="{FF2B5EF4-FFF2-40B4-BE49-F238E27FC236}">
                  <a16:creationId xmlns:a16="http://schemas.microsoft.com/office/drawing/2014/main" id="{9DD6DECF-8AB2-436E-81AA-4232B2573E9E}"/>
                </a:ext>
              </a:extLst>
            </p:cNvPr>
            <p:cNvGrpSpPr/>
            <p:nvPr/>
          </p:nvGrpSpPr>
          <p:grpSpPr>
            <a:xfrm>
              <a:off x="2105998" y="5298133"/>
              <a:ext cx="537296" cy="525903"/>
              <a:chOff x="2298869" y="5298133"/>
              <a:chExt cx="537296" cy="525903"/>
            </a:xfrm>
          </p:grpSpPr>
          <p:sp>
            <p:nvSpPr>
              <p:cNvPr id="69" name="Oval 68">
                <a:extLst>
                  <a:ext uri="{FF2B5EF4-FFF2-40B4-BE49-F238E27FC236}">
                    <a16:creationId xmlns:a16="http://schemas.microsoft.com/office/drawing/2014/main" id="{AE3AB799-EE7E-4F56-9FD4-DE8062F90D47}"/>
                  </a:ext>
                </a:extLst>
              </p:cNvPr>
              <p:cNvSpPr/>
              <p:nvPr/>
            </p:nvSpPr>
            <p:spPr>
              <a:xfrm>
                <a:off x="2462767" y="5368766"/>
                <a:ext cx="245845" cy="373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0" name="Straight Connector 69">
                <a:extLst>
                  <a:ext uri="{FF2B5EF4-FFF2-40B4-BE49-F238E27FC236}">
                    <a16:creationId xmlns:a16="http://schemas.microsoft.com/office/drawing/2014/main" id="{3D3A13C9-C867-406D-92DB-6BE5899B86C6}"/>
                  </a:ext>
                </a:extLst>
              </p:cNvPr>
              <p:cNvCxnSpPr/>
              <p:nvPr/>
            </p:nvCxnSpPr>
            <p:spPr>
              <a:xfrm flipH="1">
                <a:off x="2298869" y="5298133"/>
                <a:ext cx="537296" cy="5259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3BED3D0-0983-4F64-8B2F-84BD81E6AF4F}"/>
                    </a:ext>
                  </a:extLst>
                </p:cNvPr>
                <p:cNvSpPr txBox="1"/>
                <p:nvPr/>
              </p:nvSpPr>
              <p:spPr>
                <a:xfrm>
                  <a:off x="1140474" y="5239261"/>
                  <a:ext cx="64556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𝑖𝑓</m:t>
                        </m:r>
                      </m:oMath>
                    </m:oMathPara>
                  </a14:m>
                  <a:endParaRPr lang="en-IL" sz="3200" dirty="0"/>
                </a:p>
              </p:txBody>
            </p:sp>
          </mc:Choice>
          <mc:Fallback xmlns="">
            <p:sp>
              <p:nvSpPr>
                <p:cNvPr id="72" name="TextBox 71">
                  <a:extLst>
                    <a:ext uri="{FF2B5EF4-FFF2-40B4-BE49-F238E27FC236}">
                      <a16:creationId xmlns:a16="http://schemas.microsoft.com/office/drawing/2014/main" id="{03BED3D0-0983-4F64-8B2F-84BD81E6AF4F}"/>
                    </a:ext>
                  </a:extLst>
                </p:cNvPr>
                <p:cNvSpPr txBox="1">
                  <a:spLocks noRot="1" noChangeAspect="1" noMove="1" noResize="1" noEditPoints="1" noAdjustHandles="1" noChangeArrowheads="1" noChangeShapeType="1" noTextEdit="1"/>
                </p:cNvSpPr>
                <p:nvPr/>
              </p:nvSpPr>
              <p:spPr>
                <a:xfrm>
                  <a:off x="1140474" y="5239261"/>
                  <a:ext cx="645561" cy="584775"/>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10431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214838" y="1773353"/>
            <a:ext cx="5152780" cy="4393166"/>
            <a:chOff x="1108147" y="774391"/>
            <a:chExt cx="3478940" cy="2966083"/>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stretch>
              <a:fillRect/>
            </a:stretch>
          </p:blipFill>
          <p:spPr>
            <a:xfrm>
              <a:off x="1108147" y="774391"/>
              <a:ext cx="3264569"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64620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b="0" i="0" smtClean="0"/>
                          <m:t>NP</m:t>
                        </m:r>
                        <m:r>
                          <m:rPr>
                            <m:nor/>
                          </m:rPr>
                          <a:rPr lang="en-US" b="0" i="0" smtClean="0"/>
                          <m:t> − </m:t>
                        </m:r>
                        <m:r>
                          <m:rPr>
                            <m:nor/>
                          </m:rPr>
                          <a:rPr lang="en-US" b="0" i="0" smtClean="0"/>
                          <m:t>Graph</m:t>
                        </m:r>
                        <m:r>
                          <m:rPr>
                            <m:nor/>
                          </m:rPr>
                          <a:rPr lang="en-US" b="0" i="0" smtClean="0"/>
                          <m:t> </m:t>
                        </m:r>
                        <m:r>
                          <m:rPr>
                            <m:nor/>
                          </m:rPr>
                          <a:rPr lang="en-US" b="0" i="0" smtClean="0"/>
                          <m:t>after</m:t>
                        </m:r>
                        <m:r>
                          <m:rPr>
                            <m:nor/>
                          </m:rPr>
                          <a:rPr lang="en-US" b="0" i="0" smtClean="0"/>
                          <m:t> </m:t>
                        </m:r>
                        <m:r>
                          <a:rPr lang="en-US" b="0" i="1" smtClean="0">
                            <a:latin typeface="Cambria Math" panose="02040503050406030204" pitchFamily="18" charset="0"/>
                          </a:rPr>
                          <m:t>0</m:t>
                        </m:r>
                        <m:r>
                          <m:rPr>
                            <m:nor/>
                          </m:rPr>
                          <a:rPr lang="en-US" b="0" i="0" smtClean="0"/>
                          <m:t> </m:t>
                        </m:r>
                        <m:r>
                          <m:rPr>
                            <m:nor/>
                          </m:rPr>
                          <a:rPr lang="en-US" b="0" i="0" smtClean="0"/>
                          <m:t>iteration</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1098 </m:t>
                        </m:r>
                        <m:r>
                          <a:rPr lang="en-US" i="1">
                            <a:latin typeface="Cambria Math" panose="02040503050406030204" pitchFamily="18" charset="0"/>
                          </a:rPr>
                          <m:t>𝑜𝑏𝑗𝑒𝑐𝑡𝑠</m:t>
                        </m:r>
                        <m:r>
                          <a:rPr lang="en-US" b="0" i="1" smtClean="0">
                            <a:latin typeface="Cambria Math" panose="02040503050406030204" pitchFamily="18" charset="0"/>
                          </a:rPr>
                          <m:t> </m:t>
                        </m:r>
                        <m:r>
                          <a:rPr lang="en-US" i="1">
                            <a:latin typeface="Cambria Math" panose="02040503050406030204" pitchFamily="18" charset="0"/>
                          </a:rPr>
                          <m:t>𝑑𝑒𝑡𝑒𝑐𝑡𝑒𝑑</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𝑗𝑢𝑠𝑡</m:t>
                        </m:r>
                        <m:r>
                          <a:rPr lang="en-US" b="0" i="1" smtClean="0">
                            <a:latin typeface="Cambria Math" panose="02040503050406030204" pitchFamily="18" charset="0"/>
                          </a:rPr>
                          <m:t> </m:t>
                        </m:r>
                        <m:r>
                          <a:rPr lang="en-US" b="0" i="1" smtClean="0">
                            <a:latin typeface="Cambria Math" panose="02040503050406030204" pitchFamily="18" charset="0"/>
                          </a:rPr>
                          <m:t>𝐹𝐵𝐹</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646208"/>
                </a:xfrm>
                <a:prstGeom prst="rect">
                  <a:avLst/>
                </a:prstGeom>
                <a:blipFill>
                  <a:blip r:embed="rId4"/>
                  <a:stretch>
                    <a:fillRect b="-191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48359" y="1917625"/>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
        <p:nvSpPr>
          <p:cNvPr id="4" name="TextBox 3">
            <a:extLst>
              <a:ext uri="{FF2B5EF4-FFF2-40B4-BE49-F238E27FC236}">
                <a16:creationId xmlns:a16="http://schemas.microsoft.com/office/drawing/2014/main" id="{707A35B3-518D-4084-828F-204D017A96BC}"/>
              </a:ext>
            </a:extLst>
          </p:cNvPr>
          <p:cNvSpPr txBox="1"/>
          <p:nvPr/>
        </p:nvSpPr>
        <p:spPr>
          <a:xfrm>
            <a:off x="4816258" y="582573"/>
            <a:ext cx="2559483" cy="707886"/>
          </a:xfrm>
          <a:prstGeom prst="rect">
            <a:avLst/>
          </a:prstGeom>
          <a:noFill/>
        </p:spPr>
        <p:txBody>
          <a:bodyPr wrap="none" rtlCol="0">
            <a:spAutoFit/>
          </a:bodyPr>
          <a:lstStyle/>
          <a:p>
            <a:r>
              <a:rPr lang="en-US" sz="4000" dirty="0"/>
              <a:t>Experiment</a:t>
            </a:r>
            <a:endParaRPr lang="en-IL" sz="4000" dirty="0"/>
          </a:p>
        </p:txBody>
      </p:sp>
    </p:spTree>
    <p:extLst>
      <p:ext uri="{BB962C8B-B14F-4D97-AF65-F5344CB8AC3E}">
        <p14:creationId xmlns:p14="http://schemas.microsoft.com/office/powerpoint/2010/main" val="2167197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454176"/>
            <a:ext cx="4390870" cy="4082376"/>
            <a:chOff x="1622554" y="774391"/>
            <a:chExt cx="2964533" cy="2756251"/>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774391"/>
              <a:ext cx="2664497"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1</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33</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3472736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537257"/>
            <a:ext cx="4390870" cy="3999295"/>
            <a:chOff x="1622554" y="830484"/>
            <a:chExt cx="2964533"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830484"/>
              <a:ext cx="2664497"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2</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20</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4071563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B987D89D-8CEA-409B-8DCA-60802916788B}"/>
              </a:ext>
            </a:extLst>
          </p:cNvPr>
          <p:cNvPicPr>
            <a:picLocks noChangeAspect="1"/>
          </p:cNvPicPr>
          <p:nvPr/>
        </p:nvPicPr>
        <p:blipFill>
          <a:blip r:embed="rId3"/>
          <a:stretch>
            <a:fillRect/>
          </a:stretch>
        </p:blipFill>
        <p:spPr>
          <a:xfrm>
            <a:off x="8888896" y="3743258"/>
            <a:ext cx="2878265" cy="2006443"/>
          </a:xfrm>
          <a:prstGeom prst="rect">
            <a:avLst/>
          </a:prstGeom>
        </p:spPr>
      </p:pic>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824203" y="273067"/>
            <a:ext cx="1504385" cy="1545836"/>
            <a:chOff x="356680" y="392850"/>
            <a:chExt cx="1504385"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590497"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Monocular real time SLAM with bundle adjustment</a:t>
              </a:r>
              <a:endParaRPr lang="en-IL" sz="1600" dirty="0"/>
            </a:p>
          </p:txBody>
        </p:sp>
      </p:grpSp>
      <p:grpSp>
        <p:nvGrpSpPr>
          <p:cNvPr id="7" name="Group 6">
            <a:extLst>
              <a:ext uri="{FF2B5EF4-FFF2-40B4-BE49-F238E27FC236}">
                <a16:creationId xmlns:a16="http://schemas.microsoft.com/office/drawing/2014/main" id="{1C234DFD-BC62-4B25-9CFC-AE54DD7F41D9}"/>
              </a:ext>
            </a:extLst>
          </p:cNvPr>
          <p:cNvGrpSpPr/>
          <p:nvPr/>
        </p:nvGrpSpPr>
        <p:grpSpPr>
          <a:xfrm>
            <a:off x="2982502" y="534677"/>
            <a:ext cx="4864213" cy="3028219"/>
            <a:chOff x="4630470" y="614681"/>
            <a:chExt cx="4864213" cy="3028219"/>
          </a:xfrm>
        </p:grpSpPr>
        <p:pic>
          <p:nvPicPr>
            <p:cNvPr id="3" name="Picture 2">
              <a:extLst>
                <a:ext uri="{FF2B5EF4-FFF2-40B4-BE49-F238E27FC236}">
                  <a16:creationId xmlns:a16="http://schemas.microsoft.com/office/drawing/2014/main" id="{0FE04A4A-8058-4437-A098-272997147AB6}"/>
                </a:ext>
              </a:extLst>
            </p:cNvPr>
            <p:cNvPicPr>
              <a:picLocks noChangeAspect="1"/>
            </p:cNvPicPr>
            <p:nvPr/>
          </p:nvPicPr>
          <p:blipFill>
            <a:blip r:embed="rId4"/>
            <a:stretch>
              <a:fillRect/>
            </a:stretch>
          </p:blipFill>
          <p:spPr>
            <a:xfrm>
              <a:off x="5479465" y="614681"/>
              <a:ext cx="3322645" cy="2535834"/>
            </a:xfrm>
            <a:prstGeom prst="rect">
              <a:avLst/>
            </a:prstGeom>
          </p:spPr>
        </p:pic>
        <p:sp>
          <p:nvSpPr>
            <p:cNvPr id="36" name="TextBox 35">
              <a:extLst>
                <a:ext uri="{FF2B5EF4-FFF2-40B4-BE49-F238E27FC236}">
                  <a16:creationId xmlns:a16="http://schemas.microsoft.com/office/drawing/2014/main" id="{EDA094FF-BD19-4948-B874-6D440AA70A31}"/>
                </a:ext>
              </a:extLst>
            </p:cNvPr>
            <p:cNvSpPr txBox="1"/>
            <p:nvPr/>
          </p:nvSpPr>
          <p:spPr>
            <a:xfrm>
              <a:off x="4630470" y="3181235"/>
              <a:ext cx="4864213" cy="461665"/>
            </a:xfrm>
            <a:prstGeom prst="rect">
              <a:avLst/>
            </a:prstGeom>
            <a:noFill/>
          </p:spPr>
          <p:txBody>
            <a:bodyPr wrap="square" rtlCol="0">
              <a:spAutoFit/>
            </a:bodyPr>
            <a:lstStyle/>
            <a:p>
              <a:pPr algn="ctr"/>
              <a:r>
                <a:rPr lang="en-US" sz="1200" dirty="0"/>
                <a:t>2007: Parallel Tracking and Mapping for Small AR Workspaces</a:t>
              </a:r>
              <a:br>
                <a:rPr lang="en-US" sz="1200" dirty="0"/>
              </a:br>
              <a:r>
                <a:rPr lang="en-US" sz="1200" dirty="0">
                  <a:solidFill>
                    <a:schemeClr val="bg2">
                      <a:lumMod val="50000"/>
                    </a:schemeClr>
                  </a:solidFill>
                </a:rPr>
                <a:t>Georg Klein, David Murray</a:t>
              </a:r>
            </a:p>
          </p:txBody>
        </p:sp>
      </p:grpSp>
      <p:sp>
        <p:nvSpPr>
          <p:cNvPr id="39" name="TextBox 38">
            <a:extLst>
              <a:ext uri="{FF2B5EF4-FFF2-40B4-BE49-F238E27FC236}">
                <a16:creationId xmlns:a16="http://schemas.microsoft.com/office/drawing/2014/main" id="{D3497B4A-993F-4259-9D12-BFA20FAA4C5E}"/>
              </a:ext>
            </a:extLst>
          </p:cNvPr>
          <p:cNvSpPr txBox="1"/>
          <p:nvPr/>
        </p:nvSpPr>
        <p:spPr>
          <a:xfrm>
            <a:off x="7846715" y="957128"/>
            <a:ext cx="4097405" cy="646331"/>
          </a:xfrm>
          <a:prstGeom prst="rect">
            <a:avLst/>
          </a:prstGeom>
          <a:noFill/>
        </p:spPr>
        <p:txBody>
          <a:bodyPr wrap="square">
            <a:spAutoFit/>
          </a:bodyPr>
          <a:lstStyle/>
          <a:p>
            <a:r>
              <a:rPr lang="en-US" i="1" dirty="0"/>
              <a:t>“…</a:t>
            </a:r>
            <a:r>
              <a:rPr lang="en-IL" i="1" dirty="0"/>
              <a:t>We propose to split tracking and mapping into two</a:t>
            </a:r>
            <a:r>
              <a:rPr lang="en-US" i="1" dirty="0"/>
              <a:t> </a:t>
            </a:r>
            <a:r>
              <a:rPr lang="en-IL" i="1" dirty="0"/>
              <a:t>separate tasks</a:t>
            </a:r>
            <a:r>
              <a:rPr lang="en-US" i="1" dirty="0"/>
              <a:t>”</a:t>
            </a:r>
            <a:endParaRPr lang="en-IL" i="1" dirty="0"/>
          </a:p>
        </p:txBody>
      </p:sp>
      <p:grpSp>
        <p:nvGrpSpPr>
          <p:cNvPr id="53" name="Group 52">
            <a:extLst>
              <a:ext uri="{FF2B5EF4-FFF2-40B4-BE49-F238E27FC236}">
                <a16:creationId xmlns:a16="http://schemas.microsoft.com/office/drawing/2014/main" id="{5611D957-1CFB-4370-8B51-B49120D86666}"/>
              </a:ext>
            </a:extLst>
          </p:cNvPr>
          <p:cNvGrpSpPr/>
          <p:nvPr/>
        </p:nvGrpSpPr>
        <p:grpSpPr>
          <a:xfrm>
            <a:off x="3581401" y="5900872"/>
            <a:ext cx="4253494" cy="646331"/>
            <a:chOff x="3455904" y="4252864"/>
            <a:chExt cx="4253494" cy="646331"/>
          </a:xfrm>
        </p:grpSpPr>
        <p:sp>
          <p:nvSpPr>
            <p:cNvPr id="55" name="TextBox 54">
              <a:extLst>
                <a:ext uri="{FF2B5EF4-FFF2-40B4-BE49-F238E27FC236}">
                  <a16:creationId xmlns:a16="http://schemas.microsoft.com/office/drawing/2014/main" id="{CA2DC739-AD92-48FA-A65D-0F177FCE216A}"/>
                </a:ext>
              </a:extLst>
            </p:cNvPr>
            <p:cNvSpPr txBox="1"/>
            <p:nvPr/>
          </p:nvSpPr>
          <p:spPr>
            <a:xfrm>
              <a:off x="3920630" y="4252864"/>
              <a:ext cx="3788768" cy="646331"/>
            </a:xfrm>
            <a:prstGeom prst="rect">
              <a:avLst/>
            </a:prstGeom>
            <a:noFill/>
          </p:spPr>
          <p:txBody>
            <a:bodyPr wrap="square" rtlCol="0">
              <a:spAutoFit/>
            </a:bodyPr>
            <a:lstStyle/>
            <a:p>
              <a:r>
                <a:rPr lang="en-US" dirty="0"/>
                <a:t>Data association can be solved in the front end, before Bundle Adjustment</a:t>
              </a:r>
              <a:endParaRPr lang="en-IL" dirty="0"/>
            </a:p>
          </p:txBody>
        </p:sp>
        <p:sp>
          <p:nvSpPr>
            <p:cNvPr id="56" name="Oval 55">
              <a:extLst>
                <a:ext uri="{FF2B5EF4-FFF2-40B4-BE49-F238E27FC236}">
                  <a16:creationId xmlns:a16="http://schemas.microsoft.com/office/drawing/2014/main" id="{264E85D8-3DA7-4E4D-9368-071C94DDCB2E}"/>
                </a:ext>
              </a:extLst>
            </p:cNvPr>
            <p:cNvSpPr/>
            <p:nvPr/>
          </p:nvSpPr>
          <p:spPr>
            <a:xfrm>
              <a:off x="3455904" y="4323367"/>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60" name="Picture 59">
            <a:extLst>
              <a:ext uri="{FF2B5EF4-FFF2-40B4-BE49-F238E27FC236}">
                <a16:creationId xmlns:a16="http://schemas.microsoft.com/office/drawing/2014/main" id="{E17638CA-2225-42B7-8D73-0C9ED0666888}"/>
              </a:ext>
            </a:extLst>
          </p:cNvPr>
          <p:cNvPicPr>
            <a:picLocks noChangeAspect="1"/>
          </p:cNvPicPr>
          <p:nvPr/>
        </p:nvPicPr>
        <p:blipFill rotWithShape="1">
          <a:blip r:embed="rId5"/>
          <a:srcRect t="59485"/>
          <a:stretch/>
        </p:blipFill>
        <p:spPr>
          <a:xfrm>
            <a:off x="3461815" y="4056696"/>
            <a:ext cx="4097008" cy="1569602"/>
          </a:xfrm>
          <a:prstGeom prst="rect">
            <a:avLst/>
          </a:prstGeom>
        </p:spPr>
      </p:pic>
      <p:sp>
        <p:nvSpPr>
          <p:cNvPr id="13" name="Arrow: Right 12">
            <a:extLst>
              <a:ext uri="{FF2B5EF4-FFF2-40B4-BE49-F238E27FC236}">
                <a16:creationId xmlns:a16="http://schemas.microsoft.com/office/drawing/2014/main" id="{84765EF4-0251-43E2-8692-70D3F53A7F8F}"/>
              </a:ext>
            </a:extLst>
          </p:cNvPr>
          <p:cNvSpPr/>
          <p:nvPr/>
        </p:nvSpPr>
        <p:spPr>
          <a:xfrm>
            <a:off x="7900102" y="4903770"/>
            <a:ext cx="755374" cy="268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Slide Number Placeholder 13">
            <a:extLst>
              <a:ext uri="{FF2B5EF4-FFF2-40B4-BE49-F238E27FC236}">
                <a16:creationId xmlns:a16="http://schemas.microsoft.com/office/drawing/2014/main" id="{46AB4FAB-C6E4-4C5D-9B46-E536E778E4E4}"/>
              </a:ext>
            </a:extLst>
          </p:cNvPr>
          <p:cNvSpPr>
            <a:spLocks noGrp="1"/>
          </p:cNvSpPr>
          <p:nvPr>
            <p:ph type="sldNum" sz="quarter" idx="12"/>
          </p:nvPr>
        </p:nvSpPr>
        <p:spPr/>
        <p:txBody>
          <a:bodyPr/>
          <a:lstStyle/>
          <a:p>
            <a:fld id="{16DBD0CC-423F-4B58-AFF5-83B6DD233671}" type="slidenum">
              <a:rPr lang="en-IL" smtClean="0"/>
              <a:t>4</a:t>
            </a:fld>
            <a:endParaRPr lang="en-IL"/>
          </a:p>
        </p:txBody>
      </p:sp>
    </p:spTree>
    <p:extLst>
      <p:ext uri="{BB962C8B-B14F-4D97-AF65-F5344CB8AC3E}">
        <p14:creationId xmlns:p14="http://schemas.microsoft.com/office/powerpoint/2010/main" val="366389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75872" y="1537257"/>
            <a:ext cx="4374495" cy="3999295"/>
            <a:chOff x="1633610" y="830484"/>
            <a:chExt cx="2953477"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3610" y="830484"/>
              <a:ext cx="2642385"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m:t>
                        </m:r>
                        <m:r>
                          <m:rPr>
                            <m:nor/>
                          </m:rPr>
                          <a:rPr lang="en-US"/>
                          <m:t>−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3</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15</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2653841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304196" y="250424"/>
            <a:ext cx="3921319" cy="2563180"/>
            <a:chOff x="1388864" y="913005"/>
            <a:chExt cx="2916193" cy="1906177"/>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9674" y="913005"/>
              <a:ext cx="2314575" cy="1646763"/>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m:t>
                        </m:r>
                        <m:r>
                          <a:rPr lang="en-US" b="0" i="1" smtClean="0">
                            <a:latin typeface="Cambria Math" panose="02040503050406030204" pitchFamily="18" charset="0"/>
                          </a:rPr>
                          <m:t>h</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4"/>
                  <a:stretch>
                    <a:fillRect/>
                  </a:stretch>
                </a:blipFill>
              </p:spPr>
              <p:txBody>
                <a:bodyPr/>
                <a:lstStyle/>
                <a:p>
                  <a:r>
                    <a:rPr lang="he-IL">
                      <a:noFill/>
                    </a:rPr>
                    <a:t> </a:t>
                  </a:r>
                </a:p>
              </p:txBody>
            </p:sp>
          </mc:Fallback>
        </mc:AlternateContent>
      </p:grpSp>
      <p:grpSp>
        <p:nvGrpSpPr>
          <p:cNvPr id="15" name="קבוצה 14">
            <a:extLst>
              <a:ext uri="{FF2B5EF4-FFF2-40B4-BE49-F238E27FC236}">
                <a16:creationId xmlns:a16="http://schemas.microsoft.com/office/drawing/2014/main" id="{05498224-0021-43AD-9FC9-C9D0E47BC1F1}"/>
              </a:ext>
            </a:extLst>
          </p:cNvPr>
          <p:cNvGrpSpPr/>
          <p:nvPr/>
        </p:nvGrpSpPr>
        <p:grpSpPr>
          <a:xfrm>
            <a:off x="6750167" y="250424"/>
            <a:ext cx="3588200" cy="2895880"/>
            <a:chOff x="1388864" y="902949"/>
            <a:chExt cx="2916193" cy="2353534"/>
          </a:xfrm>
        </p:grpSpPr>
        <p:pic>
          <p:nvPicPr>
            <p:cNvPr id="16" name="תמונה 15">
              <a:extLst>
                <a:ext uri="{FF2B5EF4-FFF2-40B4-BE49-F238E27FC236}">
                  <a16:creationId xmlns:a16="http://schemas.microsoft.com/office/drawing/2014/main" id="{D096771D-B317-49C9-A6C8-B222BBC8B94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32295" y="902949"/>
              <a:ext cx="1629332" cy="1666875"/>
            </a:xfrm>
            <a:prstGeom prst="rect">
              <a:avLst/>
            </a:prstGeom>
          </p:spPr>
        </p:pic>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3C48A610-D2FA-4C20-9870-42C31CEB653A}"/>
                    </a:ext>
                  </a:extLst>
                </p:cNvPr>
                <p:cNvSpPr txBox="1"/>
                <p:nvPr/>
              </p:nvSpPr>
              <p:spPr>
                <a:xfrm>
                  <a:off x="1388864" y="2569824"/>
                  <a:ext cx="2916193" cy="68665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𝑆𝐿𝐴𝑀</m:t>
                        </m:r>
                      </m:oMath>
                    </m:oMathPara>
                  </a14:m>
                  <a:br>
                    <a:rPr lang="en-US" dirty="0"/>
                  </a:br>
                  <a:endParaRPr lang="en-US" dirty="0"/>
                </a:p>
                <a:p>
                  <a:pPr algn="ctr"/>
                  <a:r>
                    <a:rPr lang="en-US" dirty="0"/>
                    <a:t>Back-end forced to find one of each object</a:t>
                  </a:r>
                  <a:endParaRPr lang="he-IL" dirty="0"/>
                </a:p>
              </p:txBody>
            </p:sp>
          </mc:Choice>
          <mc:Fallback xmlns="">
            <p:sp>
              <p:nvSpPr>
                <p:cNvPr id="17" name="תיבת טקסט 16">
                  <a:extLst>
                    <a:ext uri="{FF2B5EF4-FFF2-40B4-BE49-F238E27FC236}">
                      <a16:creationId xmlns:a16="http://schemas.microsoft.com/office/drawing/2014/main" id="{3C48A610-D2FA-4C20-9870-42C31CEB653A}"/>
                    </a:ext>
                  </a:extLst>
                </p:cNvPr>
                <p:cNvSpPr txBox="1">
                  <a:spLocks noRot="1" noChangeAspect="1" noMove="1" noResize="1" noEditPoints="1" noAdjustHandles="1" noChangeArrowheads="1" noChangeShapeType="1" noTextEdit="1"/>
                </p:cNvSpPr>
                <p:nvPr/>
              </p:nvSpPr>
              <p:spPr>
                <a:xfrm>
                  <a:off x="1388864" y="2569824"/>
                  <a:ext cx="2916193" cy="686659"/>
                </a:xfrm>
                <a:prstGeom prst="rect">
                  <a:avLst/>
                </a:prstGeom>
                <a:blipFill>
                  <a:blip r:embed="rId6"/>
                  <a:stretch>
                    <a:fillRect l="-170" r="-1528" b="-20290"/>
                  </a:stretch>
                </a:blipFill>
              </p:spPr>
              <p:txBody>
                <a:bodyPr/>
                <a:lstStyle/>
                <a:p>
                  <a:r>
                    <a:rPr lang="en-IL">
                      <a:noFill/>
                    </a:rPr>
                    <a:t> </a:t>
                  </a:r>
                </a:p>
              </p:txBody>
            </p:sp>
          </mc:Fallback>
        </mc:AlternateContent>
      </p:grpSp>
      <p:grpSp>
        <p:nvGrpSpPr>
          <p:cNvPr id="18" name="קבוצה 17">
            <a:extLst>
              <a:ext uri="{FF2B5EF4-FFF2-40B4-BE49-F238E27FC236}">
                <a16:creationId xmlns:a16="http://schemas.microsoft.com/office/drawing/2014/main" id="{8EFE45A1-4B19-4AC5-A356-F8DCAA3C6033}"/>
              </a:ext>
            </a:extLst>
          </p:cNvPr>
          <p:cNvGrpSpPr/>
          <p:nvPr/>
        </p:nvGrpSpPr>
        <p:grpSpPr>
          <a:xfrm>
            <a:off x="-84311" y="3382834"/>
            <a:ext cx="4062273" cy="3159718"/>
            <a:chOff x="921915" y="902949"/>
            <a:chExt cx="2916193" cy="2268273"/>
          </a:xfrm>
        </p:grpSpPr>
        <p:pic>
          <p:nvPicPr>
            <p:cNvPr id="19" name="תמונה 18">
              <a:extLst>
                <a:ext uri="{FF2B5EF4-FFF2-40B4-BE49-F238E27FC236}">
                  <a16:creationId xmlns:a16="http://schemas.microsoft.com/office/drawing/2014/main" id="{CF09B4BD-8132-4627-BDC6-5A1D8DA645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64974" y="902949"/>
              <a:ext cx="1763973" cy="1666875"/>
            </a:xfrm>
            <a:prstGeom prst="rect">
              <a:avLst/>
            </a:prstGeom>
          </p:spPr>
        </p:pic>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E93AA985-6975-45F0-8C19-7D6EDF4F1D89}"/>
                    </a:ext>
                  </a:extLst>
                </p:cNvPr>
                <p:cNvSpPr txBox="1"/>
                <p:nvPr/>
              </p:nvSpPr>
              <p:spPr>
                <a:xfrm>
                  <a:off x="921915" y="2547828"/>
                  <a:ext cx="2916193" cy="623394"/>
                </a:xfrm>
                <a:prstGeom prst="rect">
                  <a:avLst/>
                </a:prstGeom>
                <a:noFill/>
              </p:spPr>
              <p:txBody>
                <a:bodyPr wrap="square" rtlCol="1">
                  <a:spAutoFit/>
                </a:bodyPr>
                <a:lstStyle/>
                <a:p>
                  <a:pPr algn="ct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𝑝𝑒𝑛</m:t>
                        </m:r>
                        <m:r>
                          <a:rPr lang="en-US" b="0" i="1" smtClean="0">
                            <a:latin typeface="Cambria Math" panose="02040503050406030204" pitchFamily="18" charset="0"/>
                          </a:rPr>
                          <m:t> </m:t>
                        </m:r>
                        <m:r>
                          <a:rPr lang="en-US" b="0" i="1" smtClean="0">
                            <a:latin typeface="Cambria Math" panose="02040503050406030204" pitchFamily="18" charset="0"/>
                          </a:rPr>
                          <m:t>𝐿𝑜𝑜𝑝</m:t>
                        </m:r>
                      </m:oMath>
                    </m:oMathPara>
                  </a14:m>
                  <a:br>
                    <a:rPr lang="en-US" dirty="0"/>
                  </a:br>
                  <a:r>
                    <a:rPr lang="en-US" dirty="0"/>
                    <a:t>(No optimization on robot poses.</a:t>
                  </a:r>
                  <a:br>
                    <a:rPr lang="en-US" dirty="0"/>
                  </a:br>
                  <a:r>
                    <a:rPr lang="en-US" dirty="0"/>
                    <a:t>Only data association)</a:t>
                  </a:r>
                  <a:endParaRPr lang="he-IL" dirty="0"/>
                </a:p>
              </p:txBody>
            </p:sp>
          </mc:Choice>
          <mc:Fallback xmlns="">
            <p:sp>
              <p:nvSpPr>
                <p:cNvPr id="20" name="תיבת טקסט 19">
                  <a:extLst>
                    <a:ext uri="{FF2B5EF4-FFF2-40B4-BE49-F238E27FC236}">
                      <a16:creationId xmlns:a16="http://schemas.microsoft.com/office/drawing/2014/main" id="{E93AA985-6975-45F0-8C19-7D6EDF4F1D89}"/>
                    </a:ext>
                  </a:extLst>
                </p:cNvPr>
                <p:cNvSpPr txBox="1">
                  <a:spLocks noRot="1" noChangeAspect="1" noMove="1" noResize="1" noEditPoints="1" noAdjustHandles="1" noChangeArrowheads="1" noChangeShapeType="1" noTextEdit="1"/>
                </p:cNvSpPr>
                <p:nvPr/>
              </p:nvSpPr>
              <p:spPr>
                <a:xfrm>
                  <a:off x="921915" y="2547828"/>
                  <a:ext cx="2916193" cy="623394"/>
                </a:xfrm>
                <a:prstGeom prst="rect">
                  <a:avLst/>
                </a:prstGeom>
                <a:blipFill>
                  <a:blip r:embed="rId8"/>
                  <a:stretch>
                    <a:fillRect r="-1349" b="-16901"/>
                  </a:stretch>
                </a:blipFill>
              </p:spPr>
              <p:txBody>
                <a:bodyPr/>
                <a:lstStyle/>
                <a:p>
                  <a:r>
                    <a:rPr lang="en-IL">
                      <a:noFill/>
                    </a:rPr>
                    <a:t> </a:t>
                  </a:r>
                </a:p>
              </p:txBody>
            </p:sp>
          </mc:Fallback>
        </mc:AlternateContent>
      </p:grpSp>
      <p:grpSp>
        <p:nvGrpSpPr>
          <p:cNvPr id="21" name="קבוצה 20">
            <a:extLst>
              <a:ext uri="{FF2B5EF4-FFF2-40B4-BE49-F238E27FC236}">
                <a16:creationId xmlns:a16="http://schemas.microsoft.com/office/drawing/2014/main" id="{DE1B0B22-77AD-4D56-A0FB-F1AF195BBF0D}"/>
              </a:ext>
            </a:extLst>
          </p:cNvPr>
          <p:cNvGrpSpPr/>
          <p:nvPr/>
        </p:nvGrpSpPr>
        <p:grpSpPr>
          <a:xfrm>
            <a:off x="6616195" y="3618781"/>
            <a:ext cx="4062273" cy="2669323"/>
            <a:chOff x="1388864" y="902949"/>
            <a:chExt cx="2916193" cy="1916233"/>
          </a:xfrm>
        </p:grpSpPr>
        <p:pic>
          <p:nvPicPr>
            <p:cNvPr id="22" name="תמונה 21">
              <a:extLst>
                <a:ext uri="{FF2B5EF4-FFF2-40B4-BE49-F238E27FC236}">
                  <a16:creationId xmlns:a16="http://schemas.microsoft.com/office/drawing/2014/main" id="{D83804CC-ACAA-4199-8FD0-710D6CC64C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63805" y="902949"/>
              <a:ext cx="1966313" cy="1666875"/>
            </a:xfrm>
            <a:prstGeom prst="rect">
              <a:avLst/>
            </a:prstGeom>
          </p:spPr>
        </p:pic>
        <mc:AlternateContent xmlns:mc="http://schemas.openxmlformats.org/markup-compatibility/2006" xmlns:a14="http://schemas.microsoft.com/office/drawing/2010/main">
          <mc:Choice Requires="a14">
            <p:sp>
              <p:nvSpPr>
                <p:cNvPr id="23" name="תיבת טקסט 22">
                  <a:extLst>
                    <a:ext uri="{FF2B5EF4-FFF2-40B4-BE49-F238E27FC236}">
                      <a16:creationId xmlns:a16="http://schemas.microsoft.com/office/drawing/2014/main" id="{50CF9BBE-CFDD-4347-8DBD-726C74D837D8}"/>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𝐺𝑟𝑎𝑝</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𝑎𝑓𝑡𝑒𝑟</m:t>
                        </m:r>
                        <m:r>
                          <a:rPr lang="en-US" b="0" i="1" smtClean="0">
                            <a:latin typeface="Cambria Math" panose="02040503050406030204" pitchFamily="18" charset="0"/>
                          </a:rPr>
                          <m:t> </m:t>
                        </m:r>
                        <m:r>
                          <a:rPr lang="en-US" b="0" i="1" smtClean="0">
                            <a:latin typeface="Cambria Math" panose="02040503050406030204" pitchFamily="18" charset="0"/>
                          </a:rPr>
                          <m:t>3</m:t>
                        </m:r>
                        <m:r>
                          <a:rPr lang="en-US" b="0" i="1" smtClean="0">
                            <a:latin typeface="Cambria Math" panose="02040503050406030204" pitchFamily="18" charset="0"/>
                          </a:rPr>
                          <m:t> </m:t>
                        </m:r>
                        <m:r>
                          <a:rPr lang="en-US" b="0" i="1" smtClean="0">
                            <a:latin typeface="Cambria Math" panose="02040503050406030204" pitchFamily="18" charset="0"/>
                          </a:rPr>
                          <m:t>𝑖𝑡𝑒𝑟𝑎𝑡𝑖𝑜𝑛𝑠</m:t>
                        </m:r>
                      </m:oMath>
                    </m:oMathPara>
                  </a14:m>
                  <a:endParaRPr lang="he-IL" dirty="0"/>
                </a:p>
              </p:txBody>
            </p:sp>
          </mc:Choice>
          <mc:Fallback xmlns="">
            <p:sp>
              <p:nvSpPr>
                <p:cNvPr id="23" name="תיבת טקסט 22">
                  <a:extLst>
                    <a:ext uri="{FF2B5EF4-FFF2-40B4-BE49-F238E27FC236}">
                      <a16:creationId xmlns:a16="http://schemas.microsoft.com/office/drawing/2014/main" id="{50CF9BBE-CFDD-4347-8DBD-726C74D837D8}"/>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10"/>
                  <a:stretch>
                    <a:fillRect b="-15000"/>
                  </a:stretch>
                </a:blipFill>
              </p:spPr>
              <p:txBody>
                <a:bodyPr/>
                <a:lstStyle/>
                <a:p>
                  <a:r>
                    <a:rPr lang="he-IL">
                      <a:noFill/>
                    </a:rPr>
                    <a:t> </a:t>
                  </a:r>
                </a:p>
              </p:txBody>
            </p:sp>
          </mc:Fallback>
        </mc:AlternateContent>
      </p:grpSp>
      <p:sp>
        <p:nvSpPr>
          <p:cNvPr id="4" name="Rectangle 3">
            <a:extLst>
              <a:ext uri="{FF2B5EF4-FFF2-40B4-BE49-F238E27FC236}">
                <a16:creationId xmlns:a16="http://schemas.microsoft.com/office/drawing/2014/main" id="{70B982D0-360B-4585-A7E8-C5B6F267D09C}"/>
              </a:ext>
            </a:extLst>
          </p:cNvPr>
          <p:cNvSpPr/>
          <p:nvPr/>
        </p:nvSpPr>
        <p:spPr>
          <a:xfrm>
            <a:off x="560717" y="250424"/>
            <a:ext cx="3441940" cy="264805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654225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35DE62-02DA-49E9-8A89-FF067C98F1B5}"/>
              </a:ext>
            </a:extLst>
          </p:cNvPr>
          <p:cNvSpPr>
            <a:spLocks noGrp="1"/>
          </p:cNvSpPr>
          <p:nvPr>
            <p:ph type="sldNum" sz="quarter" idx="12"/>
          </p:nvPr>
        </p:nvSpPr>
        <p:spPr/>
        <p:txBody>
          <a:bodyPr/>
          <a:lstStyle/>
          <a:p>
            <a:fld id="{16DBD0CC-423F-4B58-AFF5-83B6DD233671}" type="slidenum">
              <a:rPr lang="en-IL" smtClean="0"/>
              <a:t>42</a:t>
            </a:fld>
            <a:endParaRPr lang="en-IL"/>
          </a:p>
        </p:txBody>
      </p:sp>
      <p:pic>
        <p:nvPicPr>
          <p:cNvPr id="5" name="yt5s.com-SLAM with Objects using a Nonparametric Pose Graph-(480p)">
            <a:hlinkClick r:id="" action="ppaction://media"/>
            <a:extLst>
              <a:ext uri="{FF2B5EF4-FFF2-40B4-BE49-F238E27FC236}">
                <a16:creationId xmlns:a16="http://schemas.microsoft.com/office/drawing/2014/main" id="{42957161-A47D-4F53-B526-45A2869F3072}"/>
              </a:ext>
            </a:extLst>
          </p:cNvPr>
          <p:cNvPicPr>
            <a:picLocks noChangeAspect="1"/>
          </p:cNvPicPr>
          <p:nvPr>
            <a:videoFile r:link="rId1"/>
            <p:extLst>
              <p:ext uri="{DAA4B4D4-6D71-4841-9C94-3DE7FCFB9230}">
                <p14:media xmlns:p14="http://schemas.microsoft.com/office/powerpoint/2010/main" r:embed="rId2">
                  <p14:trim st="181978" end="79379"/>
                </p14:media>
              </p:ext>
            </p:extLst>
          </p:nvPr>
        </p:nvPicPr>
        <p:blipFill>
          <a:blip r:embed="rId5"/>
          <a:stretch>
            <a:fillRect/>
          </a:stretch>
        </p:blipFill>
        <p:spPr>
          <a:xfrm>
            <a:off x="810632" y="543890"/>
            <a:ext cx="7125672" cy="5344254"/>
          </a:xfrm>
          <a:prstGeom prst="rect">
            <a:avLst/>
          </a:prstGeom>
        </p:spPr>
      </p:pic>
      <p:pic>
        <p:nvPicPr>
          <p:cNvPr id="7" name="Picture 6">
            <a:extLst>
              <a:ext uri="{FF2B5EF4-FFF2-40B4-BE49-F238E27FC236}">
                <a16:creationId xmlns:a16="http://schemas.microsoft.com/office/drawing/2014/main" id="{4DD7C24D-D891-46BE-AA14-56BAD8A33D08}"/>
              </a:ext>
            </a:extLst>
          </p:cNvPr>
          <p:cNvPicPr>
            <a:picLocks noChangeAspect="1"/>
          </p:cNvPicPr>
          <p:nvPr/>
        </p:nvPicPr>
        <p:blipFill>
          <a:blip r:embed="rId6"/>
          <a:stretch>
            <a:fillRect/>
          </a:stretch>
        </p:blipFill>
        <p:spPr>
          <a:xfrm>
            <a:off x="7683081" y="811782"/>
            <a:ext cx="4210050" cy="4095750"/>
          </a:xfrm>
          <a:prstGeom prst="rect">
            <a:avLst/>
          </a:prstGeom>
        </p:spPr>
      </p:pic>
      <p:sp>
        <p:nvSpPr>
          <p:cNvPr id="8" name="TextBox 7">
            <a:extLst>
              <a:ext uri="{FF2B5EF4-FFF2-40B4-BE49-F238E27FC236}">
                <a16:creationId xmlns:a16="http://schemas.microsoft.com/office/drawing/2014/main" id="{3A99A5C5-8436-4A47-97AA-5D0671588A6F}"/>
              </a:ext>
            </a:extLst>
          </p:cNvPr>
          <p:cNvSpPr txBox="1"/>
          <p:nvPr/>
        </p:nvSpPr>
        <p:spPr>
          <a:xfrm>
            <a:off x="7491841" y="5131954"/>
            <a:ext cx="4401290" cy="830997"/>
          </a:xfrm>
          <a:prstGeom prst="rect">
            <a:avLst/>
          </a:prstGeom>
          <a:noFill/>
        </p:spPr>
        <p:txBody>
          <a:bodyPr wrap="square" rtlCol="0">
            <a:spAutoFit/>
          </a:bodyPr>
          <a:lstStyle/>
          <a:p>
            <a:pPr algn="ctr"/>
            <a:r>
              <a:rPr lang="en-US" sz="2400" dirty="0"/>
              <a:t>Only object centroids are optimized</a:t>
            </a:r>
            <a:endParaRPr lang="en-IL" sz="2400" dirty="0"/>
          </a:p>
        </p:txBody>
      </p:sp>
    </p:spTree>
    <p:extLst>
      <p:ext uri="{BB962C8B-B14F-4D97-AF65-F5344CB8AC3E}">
        <p14:creationId xmlns:p14="http://schemas.microsoft.com/office/powerpoint/2010/main" val="12278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74A4B8-6CE6-4B58-8663-AF4984E9CF9E}"/>
              </a:ext>
            </a:extLst>
          </p:cNvPr>
          <p:cNvSpPr txBox="1"/>
          <p:nvPr/>
        </p:nvSpPr>
        <p:spPr>
          <a:xfrm>
            <a:off x="619121" y="423076"/>
            <a:ext cx="11429347" cy="707886"/>
          </a:xfrm>
          <a:prstGeom prst="rect">
            <a:avLst/>
          </a:prstGeom>
          <a:noFill/>
        </p:spPr>
        <p:txBody>
          <a:bodyPr wrap="none" rtlCol="0">
            <a:spAutoFit/>
          </a:bodyPr>
          <a:lstStyle/>
          <a:p>
            <a:r>
              <a:rPr lang="en-US" sz="4000" dirty="0"/>
              <a:t>SLAM with Objects using a Nonparametric Pose Graph</a:t>
            </a:r>
          </a:p>
        </p:txBody>
      </p:sp>
      <p:sp>
        <p:nvSpPr>
          <p:cNvPr id="2" name="Slide Number Placeholder 1">
            <a:extLst>
              <a:ext uri="{FF2B5EF4-FFF2-40B4-BE49-F238E27FC236}">
                <a16:creationId xmlns:a16="http://schemas.microsoft.com/office/drawing/2014/main" id="{890E1BB6-77A3-48C9-91AE-9053ACFBA51E}"/>
              </a:ext>
            </a:extLst>
          </p:cNvPr>
          <p:cNvSpPr>
            <a:spLocks noGrp="1"/>
          </p:cNvSpPr>
          <p:nvPr>
            <p:ph type="sldNum" sz="quarter" idx="12"/>
          </p:nvPr>
        </p:nvSpPr>
        <p:spPr/>
        <p:txBody>
          <a:bodyPr/>
          <a:lstStyle/>
          <a:p>
            <a:fld id="{16DBD0CC-423F-4B58-AFF5-83B6DD233671}" type="slidenum">
              <a:rPr lang="en-IL" smtClean="0"/>
              <a:t>43</a:t>
            </a:fld>
            <a:endParaRPr lang="en-IL"/>
          </a:p>
        </p:txBody>
      </p:sp>
      <p:sp>
        <p:nvSpPr>
          <p:cNvPr id="24" name="TextBox 23">
            <a:extLst>
              <a:ext uri="{FF2B5EF4-FFF2-40B4-BE49-F238E27FC236}">
                <a16:creationId xmlns:a16="http://schemas.microsoft.com/office/drawing/2014/main" id="{3D377513-1BD2-4FA5-BE73-DC10EA617AFF}"/>
              </a:ext>
            </a:extLst>
          </p:cNvPr>
          <p:cNvSpPr txBox="1"/>
          <p:nvPr/>
        </p:nvSpPr>
        <p:spPr>
          <a:xfrm>
            <a:off x="772424" y="1310929"/>
            <a:ext cx="6096000" cy="461665"/>
          </a:xfrm>
          <a:prstGeom prst="rect">
            <a:avLst/>
          </a:prstGeom>
          <a:noFill/>
        </p:spPr>
        <p:txBody>
          <a:bodyPr wrap="square">
            <a:spAutoFit/>
          </a:bodyPr>
          <a:lstStyle/>
          <a:p>
            <a:r>
              <a:rPr lang="en-US" sz="2400" dirty="0"/>
              <a:t>Conclusions:</a:t>
            </a:r>
            <a:endParaRPr lang="en-IL" sz="2400" dirty="0"/>
          </a:p>
        </p:txBody>
      </p:sp>
      <p:grpSp>
        <p:nvGrpSpPr>
          <p:cNvPr id="38" name="Group 37">
            <a:extLst>
              <a:ext uri="{FF2B5EF4-FFF2-40B4-BE49-F238E27FC236}">
                <a16:creationId xmlns:a16="http://schemas.microsoft.com/office/drawing/2014/main" id="{3698A0A7-E424-43D4-8394-3681E89A2F3C}"/>
              </a:ext>
            </a:extLst>
          </p:cNvPr>
          <p:cNvGrpSpPr/>
          <p:nvPr/>
        </p:nvGrpSpPr>
        <p:grpSpPr>
          <a:xfrm>
            <a:off x="1339730" y="1970521"/>
            <a:ext cx="7699489" cy="646331"/>
            <a:chOff x="1339730" y="1970521"/>
            <a:chExt cx="7699489" cy="646331"/>
          </a:xfrm>
        </p:grpSpPr>
        <p:sp>
          <p:nvSpPr>
            <p:cNvPr id="6" name="TextBox 5">
              <a:extLst>
                <a:ext uri="{FF2B5EF4-FFF2-40B4-BE49-F238E27FC236}">
                  <a16:creationId xmlns:a16="http://schemas.microsoft.com/office/drawing/2014/main" id="{658B8476-95D5-44E5-851B-B6E77A877BFA}"/>
                </a:ext>
              </a:extLst>
            </p:cNvPr>
            <p:cNvSpPr txBox="1"/>
            <p:nvPr/>
          </p:nvSpPr>
          <p:spPr>
            <a:xfrm>
              <a:off x="1793636" y="1970521"/>
              <a:ext cx="7245583" cy="646331"/>
            </a:xfrm>
            <a:prstGeom prst="rect">
              <a:avLst/>
            </a:prstGeom>
            <a:noFill/>
          </p:spPr>
          <p:txBody>
            <a:bodyPr wrap="square" rtlCol="0">
              <a:spAutoFit/>
            </a:bodyPr>
            <a:lstStyle/>
            <a:p>
              <a:r>
                <a:rPr lang="en-US" dirty="0"/>
                <a:t>One of the first simple and robust frameworks for semantic SLAM with back-end data association including deep learning object recognition. </a:t>
              </a:r>
              <a:endParaRPr lang="en-IL" dirty="0"/>
            </a:p>
          </p:txBody>
        </p:sp>
        <p:sp>
          <p:nvSpPr>
            <p:cNvPr id="27" name="Oval 26">
              <a:extLst>
                <a:ext uri="{FF2B5EF4-FFF2-40B4-BE49-F238E27FC236}">
                  <a16:creationId xmlns:a16="http://schemas.microsoft.com/office/drawing/2014/main" id="{68E9575E-A1E7-42EA-89AD-A625B2120DF9}"/>
                </a:ext>
              </a:extLst>
            </p:cNvPr>
            <p:cNvSpPr/>
            <p:nvPr/>
          </p:nvSpPr>
          <p:spPr>
            <a:xfrm>
              <a:off x="1339730" y="2119049"/>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6" name="Group 35">
            <a:extLst>
              <a:ext uri="{FF2B5EF4-FFF2-40B4-BE49-F238E27FC236}">
                <a16:creationId xmlns:a16="http://schemas.microsoft.com/office/drawing/2014/main" id="{70F0797B-1675-4656-8BE8-C19EEA05D5EF}"/>
              </a:ext>
            </a:extLst>
          </p:cNvPr>
          <p:cNvGrpSpPr/>
          <p:nvPr/>
        </p:nvGrpSpPr>
        <p:grpSpPr>
          <a:xfrm>
            <a:off x="1339727" y="3618919"/>
            <a:ext cx="7699487" cy="369332"/>
            <a:chOff x="1339730" y="3562489"/>
            <a:chExt cx="7699487" cy="369332"/>
          </a:xfrm>
        </p:grpSpPr>
        <p:sp>
          <p:nvSpPr>
            <p:cNvPr id="18" name="TextBox 17">
              <a:extLst>
                <a:ext uri="{FF2B5EF4-FFF2-40B4-BE49-F238E27FC236}">
                  <a16:creationId xmlns:a16="http://schemas.microsoft.com/office/drawing/2014/main" id="{255221B2-A449-41EB-A58D-D5EE9DE137C7}"/>
                </a:ext>
              </a:extLst>
            </p:cNvPr>
            <p:cNvSpPr txBox="1"/>
            <p:nvPr/>
          </p:nvSpPr>
          <p:spPr>
            <a:xfrm>
              <a:off x="1793634" y="3562489"/>
              <a:ext cx="7245583" cy="369332"/>
            </a:xfrm>
            <a:prstGeom prst="rect">
              <a:avLst/>
            </a:prstGeom>
            <a:noFill/>
          </p:spPr>
          <p:txBody>
            <a:bodyPr wrap="square" rtlCol="0">
              <a:spAutoFit/>
            </a:bodyPr>
            <a:lstStyle/>
            <a:p>
              <a:r>
                <a:rPr lang="en-US" dirty="0"/>
                <a:t>Utilizes the centroid of objects for landmarks rather than their transforms </a:t>
              </a:r>
            </a:p>
          </p:txBody>
        </p:sp>
        <p:sp>
          <p:nvSpPr>
            <p:cNvPr id="29" name="Oval 28">
              <a:extLst>
                <a:ext uri="{FF2B5EF4-FFF2-40B4-BE49-F238E27FC236}">
                  <a16:creationId xmlns:a16="http://schemas.microsoft.com/office/drawing/2014/main" id="{59AAE67F-E518-410C-9C05-E4DD10DA43E3}"/>
                </a:ext>
              </a:extLst>
            </p:cNvPr>
            <p:cNvSpPr/>
            <p:nvPr/>
          </p:nvSpPr>
          <p:spPr>
            <a:xfrm>
              <a:off x="1339730" y="3604280"/>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5" name="Group 34">
            <a:extLst>
              <a:ext uri="{FF2B5EF4-FFF2-40B4-BE49-F238E27FC236}">
                <a16:creationId xmlns:a16="http://schemas.microsoft.com/office/drawing/2014/main" id="{9C0C0FA8-7850-49E1-B5CC-15F188EE605C}"/>
              </a:ext>
            </a:extLst>
          </p:cNvPr>
          <p:cNvGrpSpPr/>
          <p:nvPr/>
        </p:nvGrpSpPr>
        <p:grpSpPr>
          <a:xfrm>
            <a:off x="1339727" y="4369587"/>
            <a:ext cx="7699487" cy="369332"/>
            <a:chOff x="1339730" y="4166171"/>
            <a:chExt cx="7699487" cy="369332"/>
          </a:xfrm>
        </p:grpSpPr>
        <p:sp>
          <p:nvSpPr>
            <p:cNvPr id="22" name="TextBox 21">
              <a:extLst>
                <a:ext uri="{FF2B5EF4-FFF2-40B4-BE49-F238E27FC236}">
                  <a16:creationId xmlns:a16="http://schemas.microsoft.com/office/drawing/2014/main" id="{DFC798EA-A415-4425-A854-C92A46B103DF}"/>
                </a:ext>
              </a:extLst>
            </p:cNvPr>
            <p:cNvSpPr txBox="1"/>
            <p:nvPr/>
          </p:nvSpPr>
          <p:spPr>
            <a:xfrm>
              <a:off x="1793634" y="4166171"/>
              <a:ext cx="7245583" cy="369332"/>
            </a:xfrm>
            <a:prstGeom prst="rect">
              <a:avLst/>
            </a:prstGeom>
            <a:noFill/>
          </p:spPr>
          <p:txBody>
            <a:bodyPr wrap="square" rtlCol="0">
              <a:spAutoFit/>
            </a:bodyPr>
            <a:lstStyle/>
            <a:p>
              <a:r>
                <a:rPr lang="en-US" dirty="0"/>
                <a:t>Not real time</a:t>
              </a:r>
            </a:p>
          </p:txBody>
        </p:sp>
        <p:sp>
          <p:nvSpPr>
            <p:cNvPr id="30" name="Oval 29">
              <a:extLst>
                <a:ext uri="{FF2B5EF4-FFF2-40B4-BE49-F238E27FC236}">
                  <a16:creationId xmlns:a16="http://schemas.microsoft.com/office/drawing/2014/main" id="{5AAE941C-74D6-4FE1-B95C-ACBE2EE6526A}"/>
                </a:ext>
              </a:extLst>
            </p:cNvPr>
            <p:cNvSpPr/>
            <p:nvPr/>
          </p:nvSpPr>
          <p:spPr>
            <a:xfrm>
              <a:off x="1339730" y="4218728"/>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4" name="Group 33">
            <a:extLst>
              <a:ext uri="{FF2B5EF4-FFF2-40B4-BE49-F238E27FC236}">
                <a16:creationId xmlns:a16="http://schemas.microsoft.com/office/drawing/2014/main" id="{FD43326F-B44E-423B-989F-19055B7C3357}"/>
              </a:ext>
            </a:extLst>
          </p:cNvPr>
          <p:cNvGrpSpPr/>
          <p:nvPr/>
        </p:nvGrpSpPr>
        <p:grpSpPr>
          <a:xfrm>
            <a:off x="1339728" y="5148060"/>
            <a:ext cx="7699486" cy="646331"/>
            <a:chOff x="1339730" y="4786098"/>
            <a:chExt cx="7699486" cy="646331"/>
          </a:xfrm>
        </p:grpSpPr>
        <p:sp>
          <p:nvSpPr>
            <p:cNvPr id="12" name="TextBox 11">
              <a:extLst>
                <a:ext uri="{FF2B5EF4-FFF2-40B4-BE49-F238E27FC236}">
                  <a16:creationId xmlns:a16="http://schemas.microsoft.com/office/drawing/2014/main" id="{BF2DF042-AFDE-4366-884A-60F1E91B89F8}"/>
                </a:ext>
              </a:extLst>
            </p:cNvPr>
            <p:cNvSpPr txBox="1"/>
            <p:nvPr/>
          </p:nvSpPr>
          <p:spPr>
            <a:xfrm>
              <a:off x="1793633" y="4786098"/>
              <a:ext cx="7245583" cy="646331"/>
            </a:xfrm>
            <a:prstGeom prst="rect">
              <a:avLst/>
            </a:prstGeom>
            <a:noFill/>
          </p:spPr>
          <p:txBody>
            <a:bodyPr wrap="square" rtlCol="0">
              <a:spAutoFit/>
            </a:bodyPr>
            <a:lstStyle/>
            <a:p>
              <a:r>
                <a:rPr lang="en-US" dirty="0"/>
                <a:t>Incorporating semantic factors into the graph optimization will result in a better framework</a:t>
              </a:r>
            </a:p>
          </p:txBody>
        </p:sp>
        <p:sp>
          <p:nvSpPr>
            <p:cNvPr id="31" name="Oval 30">
              <a:extLst>
                <a:ext uri="{FF2B5EF4-FFF2-40B4-BE49-F238E27FC236}">
                  <a16:creationId xmlns:a16="http://schemas.microsoft.com/office/drawing/2014/main" id="{8708A50B-FE13-486F-9100-D7A32CAA77F9}"/>
                </a:ext>
              </a:extLst>
            </p:cNvPr>
            <p:cNvSpPr/>
            <p:nvPr/>
          </p:nvSpPr>
          <p:spPr>
            <a:xfrm>
              <a:off x="1339730" y="4894928"/>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3" name="Group 32">
            <a:extLst>
              <a:ext uri="{FF2B5EF4-FFF2-40B4-BE49-F238E27FC236}">
                <a16:creationId xmlns:a16="http://schemas.microsoft.com/office/drawing/2014/main" id="{A2A1485B-2618-4FEA-8FAA-B54E2FDBB17D}"/>
              </a:ext>
            </a:extLst>
          </p:cNvPr>
          <p:cNvGrpSpPr/>
          <p:nvPr/>
        </p:nvGrpSpPr>
        <p:grpSpPr>
          <a:xfrm>
            <a:off x="1339727" y="6049349"/>
            <a:ext cx="7699486" cy="369332"/>
            <a:chOff x="1339730" y="5589932"/>
            <a:chExt cx="7699486" cy="369332"/>
          </a:xfrm>
        </p:grpSpPr>
        <p:sp>
          <p:nvSpPr>
            <p:cNvPr id="15" name="TextBox 14">
              <a:extLst>
                <a:ext uri="{FF2B5EF4-FFF2-40B4-BE49-F238E27FC236}">
                  <a16:creationId xmlns:a16="http://schemas.microsoft.com/office/drawing/2014/main" id="{2E820C18-2C2D-4423-9846-F807AC6036F2}"/>
                </a:ext>
              </a:extLst>
            </p:cNvPr>
            <p:cNvSpPr txBox="1"/>
            <p:nvPr/>
          </p:nvSpPr>
          <p:spPr>
            <a:xfrm>
              <a:off x="1793633" y="5589932"/>
              <a:ext cx="7245583" cy="369332"/>
            </a:xfrm>
            <a:prstGeom prst="rect">
              <a:avLst/>
            </a:prstGeom>
            <a:noFill/>
          </p:spPr>
          <p:txBody>
            <a:bodyPr wrap="square" rtlCol="0">
              <a:spAutoFit/>
            </a:bodyPr>
            <a:lstStyle/>
            <a:p>
              <a:r>
                <a:rPr lang="en-US" dirty="0"/>
                <a:t>Requires a known set of semantic objects. Can’t learn semantics on the fly.</a:t>
              </a:r>
            </a:p>
          </p:txBody>
        </p:sp>
        <p:sp>
          <p:nvSpPr>
            <p:cNvPr id="32" name="Oval 31">
              <a:extLst>
                <a:ext uri="{FF2B5EF4-FFF2-40B4-BE49-F238E27FC236}">
                  <a16:creationId xmlns:a16="http://schemas.microsoft.com/office/drawing/2014/main" id="{D2E63D00-DCFB-4B72-A61D-23DCBAE2FF64}"/>
                </a:ext>
              </a:extLst>
            </p:cNvPr>
            <p:cNvSpPr/>
            <p:nvPr/>
          </p:nvSpPr>
          <p:spPr>
            <a:xfrm>
              <a:off x="1339730" y="5631723"/>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3" name="Group 22">
            <a:extLst>
              <a:ext uri="{FF2B5EF4-FFF2-40B4-BE49-F238E27FC236}">
                <a16:creationId xmlns:a16="http://schemas.microsoft.com/office/drawing/2014/main" id="{88AA541C-8AFB-41D2-9280-09B0E8DC38FA}"/>
              </a:ext>
            </a:extLst>
          </p:cNvPr>
          <p:cNvGrpSpPr/>
          <p:nvPr/>
        </p:nvGrpSpPr>
        <p:grpSpPr>
          <a:xfrm>
            <a:off x="1339727" y="2890912"/>
            <a:ext cx="7699488" cy="369332"/>
            <a:chOff x="1339730" y="2930479"/>
            <a:chExt cx="7699488" cy="369332"/>
          </a:xfrm>
        </p:grpSpPr>
        <p:sp>
          <p:nvSpPr>
            <p:cNvPr id="25" name="TextBox 24">
              <a:extLst>
                <a:ext uri="{FF2B5EF4-FFF2-40B4-BE49-F238E27FC236}">
                  <a16:creationId xmlns:a16="http://schemas.microsoft.com/office/drawing/2014/main" id="{D8B97FDD-E17D-4B7A-874B-12258B47CC75}"/>
                </a:ext>
              </a:extLst>
            </p:cNvPr>
            <p:cNvSpPr txBox="1"/>
            <p:nvPr/>
          </p:nvSpPr>
          <p:spPr>
            <a:xfrm>
              <a:off x="1793635" y="2930479"/>
              <a:ext cx="7245583" cy="369332"/>
            </a:xfrm>
            <a:prstGeom prst="rect">
              <a:avLst/>
            </a:prstGeom>
            <a:noFill/>
          </p:spPr>
          <p:txBody>
            <a:bodyPr wrap="square" rtlCol="0">
              <a:spAutoFit/>
            </a:bodyPr>
            <a:lstStyle/>
            <a:p>
              <a:r>
                <a:rPr lang="en-US" dirty="0"/>
                <a:t>Object clustering is sensitive to object index permutation</a:t>
              </a:r>
            </a:p>
          </p:txBody>
        </p:sp>
        <p:sp>
          <p:nvSpPr>
            <p:cNvPr id="26" name="Oval 25">
              <a:extLst>
                <a:ext uri="{FF2B5EF4-FFF2-40B4-BE49-F238E27FC236}">
                  <a16:creationId xmlns:a16="http://schemas.microsoft.com/office/drawing/2014/main" id="{B74E92FC-3F82-40A8-9BB3-B4C3B5C30DFA}"/>
                </a:ext>
              </a:extLst>
            </p:cNvPr>
            <p:cNvSpPr/>
            <p:nvPr/>
          </p:nvSpPr>
          <p:spPr>
            <a:xfrm>
              <a:off x="1339730" y="2967971"/>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94362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44</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3" name="Picture 2">
            <a:extLst>
              <a:ext uri="{FF2B5EF4-FFF2-40B4-BE49-F238E27FC236}">
                <a16:creationId xmlns:a16="http://schemas.microsoft.com/office/drawing/2014/main" id="{2353B13D-E8C7-4C11-928E-85CAD2D2749A}"/>
              </a:ext>
            </a:extLst>
          </p:cNvPr>
          <p:cNvPicPr>
            <a:picLocks noChangeAspect="1"/>
          </p:cNvPicPr>
          <p:nvPr/>
        </p:nvPicPr>
        <p:blipFill>
          <a:blip r:embed="rId2"/>
          <a:stretch>
            <a:fillRect/>
          </a:stretch>
        </p:blipFill>
        <p:spPr>
          <a:xfrm>
            <a:off x="3285022" y="2092459"/>
            <a:ext cx="8334288" cy="3497269"/>
          </a:xfrm>
          <a:prstGeom prst="rect">
            <a:avLst/>
          </a:prstGeom>
        </p:spPr>
      </p:pic>
      <p:pic>
        <p:nvPicPr>
          <p:cNvPr id="9" name="Picture 8">
            <a:extLst>
              <a:ext uri="{FF2B5EF4-FFF2-40B4-BE49-F238E27FC236}">
                <a16:creationId xmlns:a16="http://schemas.microsoft.com/office/drawing/2014/main" id="{C813CF03-BE29-42BB-A1EB-CC9D6DFF3238}"/>
              </a:ext>
            </a:extLst>
          </p:cNvPr>
          <p:cNvPicPr>
            <a:picLocks noChangeAspect="1"/>
          </p:cNvPicPr>
          <p:nvPr/>
        </p:nvPicPr>
        <p:blipFill>
          <a:blip r:embed="rId3"/>
          <a:stretch>
            <a:fillRect/>
          </a:stretch>
        </p:blipFill>
        <p:spPr>
          <a:xfrm>
            <a:off x="4279195" y="657672"/>
            <a:ext cx="6176963" cy="1116087"/>
          </a:xfrm>
          <a:prstGeom prst="rect">
            <a:avLst/>
          </a:prstGeom>
        </p:spPr>
      </p:pic>
      <p:pic>
        <p:nvPicPr>
          <p:cNvPr id="11" name="Picture 10">
            <a:extLst>
              <a:ext uri="{FF2B5EF4-FFF2-40B4-BE49-F238E27FC236}">
                <a16:creationId xmlns:a16="http://schemas.microsoft.com/office/drawing/2014/main" id="{374BAE36-6C76-4C91-9C3D-B548D25CBB91}"/>
              </a:ext>
            </a:extLst>
          </p:cNvPr>
          <p:cNvPicPr>
            <a:picLocks noChangeAspect="1"/>
          </p:cNvPicPr>
          <p:nvPr/>
        </p:nvPicPr>
        <p:blipFill>
          <a:blip r:embed="rId4"/>
          <a:stretch>
            <a:fillRect/>
          </a:stretch>
        </p:blipFill>
        <p:spPr>
          <a:xfrm>
            <a:off x="4847078" y="5722690"/>
            <a:ext cx="5210175" cy="371475"/>
          </a:xfrm>
          <a:prstGeom prst="rect">
            <a:avLst/>
          </a:prstGeom>
        </p:spPr>
      </p:pic>
      <p:cxnSp>
        <p:nvCxnSpPr>
          <p:cNvPr id="13" name="Straight Arrow Connector 12">
            <a:extLst>
              <a:ext uri="{FF2B5EF4-FFF2-40B4-BE49-F238E27FC236}">
                <a16:creationId xmlns:a16="http://schemas.microsoft.com/office/drawing/2014/main" id="{78CE3594-440F-468A-97A4-D4B0FF7FC2E3}"/>
              </a:ext>
            </a:extLst>
          </p:cNvPr>
          <p:cNvCxnSpPr>
            <a:cxnSpLocks/>
          </p:cNvCxnSpPr>
          <p:nvPr/>
        </p:nvCxnSpPr>
        <p:spPr>
          <a:xfrm>
            <a:off x="2447969" y="3841093"/>
            <a:ext cx="1238206" cy="86425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49E728-246F-41EA-B0D3-3EDE52170C70}"/>
              </a:ext>
            </a:extLst>
          </p:cNvPr>
          <p:cNvSpPr txBox="1"/>
          <p:nvPr/>
        </p:nvSpPr>
        <p:spPr>
          <a:xfrm>
            <a:off x="484672" y="3194762"/>
            <a:ext cx="2800350" cy="646331"/>
          </a:xfrm>
          <a:prstGeom prst="rect">
            <a:avLst/>
          </a:prstGeom>
          <a:noFill/>
        </p:spPr>
        <p:txBody>
          <a:bodyPr wrap="square" rtlCol="0">
            <a:spAutoFit/>
          </a:bodyPr>
          <a:lstStyle/>
          <a:p>
            <a:r>
              <a:rPr lang="en-US" dirty="0">
                <a:solidFill>
                  <a:srgbClr val="7030A0"/>
                </a:solidFill>
              </a:rPr>
              <a:t>Global Semantically Annotated 3D mesh</a:t>
            </a:r>
            <a:endParaRPr lang="en-IL" dirty="0">
              <a:solidFill>
                <a:srgbClr val="7030A0"/>
              </a:solidFill>
            </a:endParaRPr>
          </a:p>
        </p:txBody>
      </p:sp>
    </p:spTree>
    <p:extLst>
      <p:ext uri="{BB962C8B-B14F-4D97-AF65-F5344CB8AC3E}">
        <p14:creationId xmlns:p14="http://schemas.microsoft.com/office/powerpoint/2010/main" val="1946915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45</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6" name="ItsAlive">
            <a:hlinkClick r:id="" action="ppaction://media"/>
            <a:extLst>
              <a:ext uri="{FF2B5EF4-FFF2-40B4-BE49-F238E27FC236}">
                <a16:creationId xmlns:a16="http://schemas.microsoft.com/office/drawing/2014/main" id="{8D4982AD-A363-469C-B8B1-36FBA571CA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9413" y="1431925"/>
            <a:ext cx="6691736" cy="3787775"/>
          </a:xfrm>
          <a:prstGeom prst="rect">
            <a:avLst/>
          </a:prstGeom>
        </p:spPr>
      </p:pic>
      <p:sp>
        <p:nvSpPr>
          <p:cNvPr id="7" name="TextBox 6">
            <a:extLst>
              <a:ext uri="{FF2B5EF4-FFF2-40B4-BE49-F238E27FC236}">
                <a16:creationId xmlns:a16="http://schemas.microsoft.com/office/drawing/2014/main" id="{4A45E83D-CC6C-433A-AE9F-FEA8ABA37200}"/>
              </a:ext>
            </a:extLst>
          </p:cNvPr>
          <p:cNvSpPr txBox="1"/>
          <p:nvPr/>
        </p:nvSpPr>
        <p:spPr>
          <a:xfrm>
            <a:off x="347659" y="1571625"/>
            <a:ext cx="4176715" cy="2862322"/>
          </a:xfrm>
          <a:prstGeom prst="rect">
            <a:avLst/>
          </a:prstGeom>
          <a:noFill/>
        </p:spPr>
        <p:txBody>
          <a:bodyPr wrap="square" rtlCol="0">
            <a:spAutoFit/>
          </a:bodyPr>
          <a:lstStyle/>
          <a:p>
            <a:r>
              <a:rPr lang="en-US" dirty="0"/>
              <a:t>2019 Technion Autonomous Formula</a:t>
            </a:r>
          </a:p>
          <a:p>
            <a:endParaRPr lang="en-US" dirty="0"/>
          </a:p>
          <a:p>
            <a:r>
              <a:rPr lang="en-US" u="sng" dirty="0"/>
              <a:t>Input: </a:t>
            </a:r>
            <a:br>
              <a:rPr lang="en-US" u="sng" dirty="0"/>
            </a:br>
            <a:r>
              <a:rPr lang="en-US" dirty="0"/>
              <a:t>RBG-D camera</a:t>
            </a:r>
          </a:p>
          <a:p>
            <a:endParaRPr lang="en-US" dirty="0"/>
          </a:p>
          <a:p>
            <a:r>
              <a:rPr lang="en-US" u="sng" dirty="0"/>
              <a:t>Output:</a:t>
            </a:r>
            <a:br>
              <a:rPr lang="en-US" u="sng" dirty="0"/>
            </a:br>
            <a:r>
              <a:rPr lang="en-US" dirty="0"/>
              <a:t>Map of yellow and blue cones</a:t>
            </a:r>
          </a:p>
          <a:p>
            <a:endParaRPr lang="en-US" dirty="0"/>
          </a:p>
          <a:p>
            <a:r>
              <a:rPr lang="en-US" u="sng" dirty="0"/>
              <a:t>Method:</a:t>
            </a:r>
            <a:br>
              <a:rPr lang="en-US" u="sng" dirty="0"/>
            </a:br>
            <a:r>
              <a:rPr lang="en-US" dirty="0"/>
              <a:t>YOLO integrated into ORB-SLAM</a:t>
            </a:r>
          </a:p>
        </p:txBody>
      </p:sp>
    </p:spTree>
    <p:extLst>
      <p:ext uri="{BB962C8B-B14F-4D97-AF65-F5344CB8AC3E}">
        <p14:creationId xmlns:p14="http://schemas.microsoft.com/office/powerpoint/2010/main" val="30104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299615"/>
            <a:chOff x="169708" y="392850"/>
            <a:chExt cx="1757212" cy="1299615"/>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2010-2012</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830997"/>
            </a:xfrm>
            <a:prstGeom prst="rect">
              <a:avLst/>
            </a:prstGeom>
            <a:noFill/>
          </p:spPr>
          <p:txBody>
            <a:bodyPr wrap="square" rtlCol="0">
              <a:spAutoFit/>
            </a:bodyPr>
            <a:lstStyle/>
            <a:p>
              <a:pPr algn="ctr"/>
              <a:r>
                <a:rPr lang="en-US" sz="1600" dirty="0"/>
                <a:t>Graph Optimization Toolboxes </a:t>
              </a:r>
              <a:endParaRPr lang="en-IL" sz="1600" dirty="0"/>
            </a:p>
          </p:txBody>
        </p:sp>
      </p:grpSp>
      <p:grpSp>
        <p:nvGrpSpPr>
          <p:cNvPr id="20" name="Group 19">
            <a:extLst>
              <a:ext uri="{FF2B5EF4-FFF2-40B4-BE49-F238E27FC236}">
                <a16:creationId xmlns:a16="http://schemas.microsoft.com/office/drawing/2014/main" id="{D3906FD6-199D-48CB-9D86-C67D7F25B438}"/>
              </a:ext>
            </a:extLst>
          </p:cNvPr>
          <p:cNvGrpSpPr/>
          <p:nvPr/>
        </p:nvGrpSpPr>
        <p:grpSpPr>
          <a:xfrm>
            <a:off x="8119562" y="2394288"/>
            <a:ext cx="4707347" cy="2031358"/>
            <a:chOff x="6169695" y="4408210"/>
            <a:chExt cx="4707347" cy="2031358"/>
          </a:xfrm>
        </p:grpSpPr>
        <p:pic>
          <p:nvPicPr>
            <p:cNvPr id="21" name="Picture 20">
              <a:extLst>
                <a:ext uri="{FF2B5EF4-FFF2-40B4-BE49-F238E27FC236}">
                  <a16:creationId xmlns:a16="http://schemas.microsoft.com/office/drawing/2014/main" id="{FC13A722-557A-4D17-8C72-2913AA2DC3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7606" y="4408210"/>
              <a:ext cx="1831526" cy="1583604"/>
            </a:xfrm>
            <a:prstGeom prst="rect">
              <a:avLst/>
            </a:prstGeom>
          </p:spPr>
        </p:pic>
        <p:sp>
          <p:nvSpPr>
            <p:cNvPr id="22" name="TextBox 21">
              <a:extLst>
                <a:ext uri="{FF2B5EF4-FFF2-40B4-BE49-F238E27FC236}">
                  <a16:creationId xmlns:a16="http://schemas.microsoft.com/office/drawing/2014/main" id="{7BE29C6D-5D3F-4E38-9F04-33093A1998CD}"/>
                </a:ext>
              </a:extLst>
            </p:cNvPr>
            <p:cNvSpPr txBox="1"/>
            <p:nvPr/>
          </p:nvSpPr>
          <p:spPr>
            <a:xfrm>
              <a:off x="6169695" y="5977903"/>
              <a:ext cx="4707347" cy="461665"/>
            </a:xfrm>
            <a:prstGeom prst="rect">
              <a:avLst/>
            </a:prstGeom>
            <a:noFill/>
          </p:spPr>
          <p:txBody>
            <a:bodyPr wrap="square" rtlCol="0">
              <a:spAutoFit/>
            </a:bodyPr>
            <a:lstStyle/>
            <a:p>
              <a:pPr algn="ctr"/>
              <a:r>
                <a:rPr lang="en-US" sz="1200" dirty="0"/>
                <a:t>2015: ORB-SLAM,</a:t>
              </a:r>
            </a:p>
            <a:p>
              <a:pPr algn="ctr"/>
              <a:r>
                <a:rPr lang="fr-FR" sz="1200" dirty="0" err="1">
                  <a:solidFill>
                    <a:schemeClr val="bg2">
                      <a:lumMod val="50000"/>
                    </a:schemeClr>
                  </a:solidFill>
                </a:rPr>
                <a:t>Raúl</a:t>
              </a:r>
              <a:r>
                <a:rPr lang="fr-FR" sz="1200" dirty="0">
                  <a:solidFill>
                    <a:schemeClr val="bg2">
                      <a:lumMod val="50000"/>
                    </a:schemeClr>
                  </a:solidFill>
                </a:rPr>
                <a:t> Mur-</a:t>
              </a:r>
              <a:r>
                <a:rPr lang="fr-FR" sz="1200" dirty="0" err="1">
                  <a:solidFill>
                    <a:schemeClr val="bg2">
                      <a:lumMod val="50000"/>
                    </a:schemeClr>
                  </a:solidFill>
                </a:rPr>
                <a:t>Artal</a:t>
              </a:r>
              <a:r>
                <a:rPr lang="fr-FR" sz="1200" dirty="0">
                  <a:solidFill>
                    <a:schemeClr val="bg2">
                      <a:lumMod val="50000"/>
                    </a:schemeClr>
                  </a:solidFill>
                </a:rPr>
                <a:t>, J. M. M. </a:t>
              </a:r>
              <a:r>
                <a:rPr lang="fr-FR" sz="1200" dirty="0" err="1">
                  <a:solidFill>
                    <a:schemeClr val="bg2">
                      <a:lumMod val="50000"/>
                    </a:schemeClr>
                  </a:solidFill>
                </a:rPr>
                <a:t>Montiel</a:t>
              </a:r>
              <a:r>
                <a:rPr lang="fr-FR" sz="1200" dirty="0">
                  <a:solidFill>
                    <a:schemeClr val="bg2">
                      <a:lumMod val="50000"/>
                    </a:schemeClr>
                  </a:solidFill>
                </a:rPr>
                <a:t>, Juan D. </a:t>
              </a:r>
              <a:r>
                <a:rPr lang="fr-FR" sz="1200" dirty="0" err="1">
                  <a:solidFill>
                    <a:schemeClr val="bg2">
                      <a:lumMod val="50000"/>
                    </a:schemeClr>
                  </a:solidFill>
                </a:rPr>
                <a:t>Tardós</a:t>
              </a:r>
              <a:endParaRPr lang="en-US" sz="1200" dirty="0">
                <a:solidFill>
                  <a:schemeClr val="bg2">
                    <a:lumMod val="50000"/>
                  </a:schemeClr>
                </a:solidFill>
              </a:endParaRPr>
            </a:p>
          </p:txBody>
        </p:sp>
      </p:grpSp>
      <p:grpSp>
        <p:nvGrpSpPr>
          <p:cNvPr id="26" name="Group 25">
            <a:extLst>
              <a:ext uri="{FF2B5EF4-FFF2-40B4-BE49-F238E27FC236}">
                <a16:creationId xmlns:a16="http://schemas.microsoft.com/office/drawing/2014/main" id="{32CFE420-6065-4250-A6F9-42B321455FCD}"/>
              </a:ext>
            </a:extLst>
          </p:cNvPr>
          <p:cNvGrpSpPr/>
          <p:nvPr/>
        </p:nvGrpSpPr>
        <p:grpSpPr>
          <a:xfrm>
            <a:off x="7431800" y="488543"/>
            <a:ext cx="5395109" cy="1727799"/>
            <a:chOff x="6169695" y="4873174"/>
            <a:chExt cx="4707347" cy="1507541"/>
          </a:xfrm>
        </p:grpSpPr>
        <p:pic>
          <p:nvPicPr>
            <p:cNvPr id="27" name="Picture 26">
              <a:extLst>
                <a:ext uri="{FF2B5EF4-FFF2-40B4-BE49-F238E27FC236}">
                  <a16:creationId xmlns:a16="http://schemas.microsoft.com/office/drawing/2014/main" id="{258CC2FB-F420-4B16-9927-C0303F3100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8224" y="4873174"/>
              <a:ext cx="2655930" cy="1044516"/>
            </a:xfrm>
            <a:prstGeom prst="rect">
              <a:avLst/>
            </a:prstGeom>
          </p:spPr>
        </p:pic>
        <p:sp>
          <p:nvSpPr>
            <p:cNvPr id="28" name="TextBox 27">
              <a:extLst>
                <a:ext uri="{FF2B5EF4-FFF2-40B4-BE49-F238E27FC236}">
                  <a16:creationId xmlns:a16="http://schemas.microsoft.com/office/drawing/2014/main" id="{2137F01B-36DF-42DE-BF63-9A1466A2FBC7}"/>
                </a:ext>
              </a:extLst>
            </p:cNvPr>
            <p:cNvSpPr txBox="1"/>
            <p:nvPr/>
          </p:nvSpPr>
          <p:spPr>
            <a:xfrm>
              <a:off x="6169695" y="5977903"/>
              <a:ext cx="4707347" cy="402812"/>
            </a:xfrm>
            <a:prstGeom prst="rect">
              <a:avLst/>
            </a:prstGeom>
            <a:noFill/>
          </p:spPr>
          <p:txBody>
            <a:bodyPr wrap="square" rtlCol="0">
              <a:spAutoFit/>
            </a:bodyPr>
            <a:lstStyle/>
            <a:p>
              <a:pPr algn="ctr"/>
              <a:r>
                <a:rPr lang="en-US" sz="1200" dirty="0"/>
                <a:t>2012: ISAM2</a:t>
              </a:r>
            </a:p>
            <a:p>
              <a:pPr algn="ctr"/>
              <a:r>
                <a:rPr lang="en-US" sz="1200" dirty="0">
                  <a:solidFill>
                    <a:schemeClr val="bg2">
                      <a:lumMod val="50000"/>
                    </a:schemeClr>
                  </a:solidFill>
                </a:rPr>
                <a:t>Michael </a:t>
              </a:r>
              <a:r>
                <a:rPr lang="en-US" sz="1200" dirty="0" err="1">
                  <a:solidFill>
                    <a:schemeClr val="bg2">
                      <a:lumMod val="50000"/>
                    </a:schemeClr>
                  </a:solidFill>
                </a:rPr>
                <a:t>Kaess</a:t>
              </a:r>
              <a:r>
                <a:rPr lang="en-US" sz="1200" dirty="0">
                  <a:solidFill>
                    <a:schemeClr val="bg2">
                      <a:lumMod val="50000"/>
                    </a:schemeClr>
                  </a:solidFill>
                </a:rPr>
                <a:t> et al.</a:t>
              </a:r>
            </a:p>
          </p:txBody>
        </p:sp>
      </p:grpSp>
      <p:grpSp>
        <p:nvGrpSpPr>
          <p:cNvPr id="30" name="Group 29">
            <a:extLst>
              <a:ext uri="{FF2B5EF4-FFF2-40B4-BE49-F238E27FC236}">
                <a16:creationId xmlns:a16="http://schemas.microsoft.com/office/drawing/2014/main" id="{F43638A1-CC18-45C9-8964-CD7AFFD9EC30}"/>
              </a:ext>
            </a:extLst>
          </p:cNvPr>
          <p:cNvGrpSpPr/>
          <p:nvPr/>
        </p:nvGrpSpPr>
        <p:grpSpPr>
          <a:xfrm>
            <a:off x="5559192" y="529198"/>
            <a:ext cx="2295353" cy="1902177"/>
            <a:chOff x="7490959" y="4873173"/>
            <a:chExt cx="1769746" cy="1466602"/>
          </a:xfrm>
        </p:grpSpPr>
        <p:pic>
          <p:nvPicPr>
            <p:cNvPr id="31" name="Picture 30">
              <a:extLst>
                <a:ext uri="{FF2B5EF4-FFF2-40B4-BE49-F238E27FC236}">
                  <a16:creationId xmlns:a16="http://schemas.microsoft.com/office/drawing/2014/main" id="{B95B945E-1CC9-4917-9C13-74284A6E5D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33603" y="4873173"/>
              <a:ext cx="1485171" cy="1044516"/>
            </a:xfrm>
            <a:prstGeom prst="rect">
              <a:avLst/>
            </a:prstGeom>
          </p:spPr>
        </p:pic>
        <p:sp>
          <p:nvSpPr>
            <p:cNvPr id="32" name="TextBox 31">
              <a:extLst>
                <a:ext uri="{FF2B5EF4-FFF2-40B4-BE49-F238E27FC236}">
                  <a16:creationId xmlns:a16="http://schemas.microsoft.com/office/drawing/2014/main" id="{B8B8F99A-28A7-4BB1-A781-0F6C7108979C}"/>
                </a:ext>
              </a:extLst>
            </p:cNvPr>
            <p:cNvSpPr txBox="1"/>
            <p:nvPr/>
          </p:nvSpPr>
          <p:spPr>
            <a:xfrm>
              <a:off x="7490959" y="5983826"/>
              <a:ext cx="1769746" cy="355949"/>
            </a:xfrm>
            <a:prstGeom prst="rect">
              <a:avLst/>
            </a:prstGeom>
            <a:noFill/>
          </p:spPr>
          <p:txBody>
            <a:bodyPr wrap="square" rtlCol="0">
              <a:spAutoFit/>
            </a:bodyPr>
            <a:lstStyle/>
            <a:p>
              <a:pPr algn="ctr"/>
              <a:r>
                <a:rPr lang="en-US" sz="1200" dirty="0"/>
                <a:t>2011: g2o</a:t>
              </a:r>
            </a:p>
            <a:p>
              <a:pPr algn="ctr"/>
              <a:r>
                <a:rPr lang="en-US" sz="1200" dirty="0">
                  <a:solidFill>
                    <a:schemeClr val="bg2">
                      <a:lumMod val="50000"/>
                    </a:schemeClr>
                  </a:solidFill>
                </a:rPr>
                <a:t>Rainer </a:t>
              </a:r>
              <a:r>
                <a:rPr lang="en-US" sz="1200" dirty="0" err="1">
                  <a:solidFill>
                    <a:schemeClr val="bg2">
                      <a:lumMod val="50000"/>
                    </a:schemeClr>
                  </a:solidFill>
                </a:rPr>
                <a:t>Kümmerle</a:t>
              </a:r>
              <a:r>
                <a:rPr lang="en-US" sz="1200" dirty="0">
                  <a:solidFill>
                    <a:schemeClr val="bg2">
                      <a:lumMod val="50000"/>
                    </a:schemeClr>
                  </a:solidFill>
                </a:rPr>
                <a:t> et al.</a:t>
              </a:r>
            </a:p>
          </p:txBody>
        </p:sp>
      </p:grpSp>
      <p:grpSp>
        <p:nvGrpSpPr>
          <p:cNvPr id="47" name="Group 46">
            <a:extLst>
              <a:ext uri="{FF2B5EF4-FFF2-40B4-BE49-F238E27FC236}">
                <a16:creationId xmlns:a16="http://schemas.microsoft.com/office/drawing/2014/main" id="{AB89D718-DF3C-4752-A57D-7FF1C07A229F}"/>
              </a:ext>
            </a:extLst>
          </p:cNvPr>
          <p:cNvGrpSpPr/>
          <p:nvPr/>
        </p:nvGrpSpPr>
        <p:grpSpPr>
          <a:xfrm>
            <a:off x="637231" y="2776140"/>
            <a:ext cx="1757212" cy="2320289"/>
            <a:chOff x="108275" y="2293392"/>
            <a:chExt cx="1757212" cy="2320289"/>
          </a:xfrm>
        </p:grpSpPr>
        <p:sp>
          <p:nvSpPr>
            <p:cNvPr id="42" name="TextBox 41">
              <a:extLst>
                <a:ext uri="{FF2B5EF4-FFF2-40B4-BE49-F238E27FC236}">
                  <a16:creationId xmlns:a16="http://schemas.microsoft.com/office/drawing/2014/main" id="{DC1C24B7-D632-42E8-83EB-1B48EF45BB27}"/>
                </a:ext>
              </a:extLst>
            </p:cNvPr>
            <p:cNvSpPr txBox="1"/>
            <p:nvPr/>
          </p:nvSpPr>
          <p:spPr>
            <a:xfrm>
              <a:off x="285969" y="2797799"/>
              <a:ext cx="1504385" cy="1815882"/>
            </a:xfrm>
            <a:prstGeom prst="rect">
              <a:avLst/>
            </a:prstGeom>
            <a:noFill/>
          </p:spPr>
          <p:txBody>
            <a:bodyPr wrap="square" rtlCol="0">
              <a:spAutoFit/>
            </a:bodyPr>
            <a:lstStyle/>
            <a:p>
              <a:pPr algn="ctr"/>
              <a:r>
                <a:rPr lang="en-US" sz="1600" dirty="0"/>
                <a:t>Graph optimization</a:t>
              </a:r>
              <a:endParaRPr lang="en-IL" sz="1600" dirty="0"/>
            </a:p>
            <a:p>
              <a:pPr algn="ctr"/>
              <a:r>
                <a:rPr lang="en-US" sz="1600" dirty="0"/>
                <a:t>Based geometrical SLAMS with tracking in front-end</a:t>
              </a:r>
            </a:p>
          </p:txBody>
        </p:sp>
        <p:sp>
          <p:nvSpPr>
            <p:cNvPr id="44" name="TextBox 43">
              <a:extLst>
                <a:ext uri="{FF2B5EF4-FFF2-40B4-BE49-F238E27FC236}">
                  <a16:creationId xmlns:a16="http://schemas.microsoft.com/office/drawing/2014/main" id="{8B1D8796-EE79-4CFF-9E3C-9EC0D9604E9C}"/>
                </a:ext>
              </a:extLst>
            </p:cNvPr>
            <p:cNvSpPr txBox="1"/>
            <p:nvPr/>
          </p:nvSpPr>
          <p:spPr>
            <a:xfrm>
              <a:off x="108275" y="2293392"/>
              <a:ext cx="1757212" cy="523220"/>
            </a:xfrm>
            <a:prstGeom prst="rect">
              <a:avLst/>
            </a:prstGeom>
            <a:noFill/>
          </p:spPr>
          <p:txBody>
            <a:bodyPr wrap="none" rtlCol="0">
              <a:spAutoFit/>
            </a:bodyPr>
            <a:lstStyle/>
            <a:p>
              <a:pPr algn="ctr"/>
              <a:r>
                <a:rPr lang="en-US" sz="2800" dirty="0"/>
                <a:t>2014-2016</a:t>
              </a:r>
              <a:endParaRPr lang="en-IL" dirty="0"/>
            </a:p>
          </p:txBody>
        </p:sp>
      </p:grpSp>
      <p:grpSp>
        <p:nvGrpSpPr>
          <p:cNvPr id="8" name="Group 7">
            <a:extLst>
              <a:ext uri="{FF2B5EF4-FFF2-40B4-BE49-F238E27FC236}">
                <a16:creationId xmlns:a16="http://schemas.microsoft.com/office/drawing/2014/main" id="{AF6D0C87-D9D0-44AF-91F5-51DACFF76C43}"/>
              </a:ext>
            </a:extLst>
          </p:cNvPr>
          <p:cNvGrpSpPr/>
          <p:nvPr/>
        </p:nvGrpSpPr>
        <p:grpSpPr>
          <a:xfrm>
            <a:off x="3084421" y="462705"/>
            <a:ext cx="2036343" cy="1413777"/>
            <a:chOff x="9998447" y="944735"/>
            <a:chExt cx="2036343" cy="1413777"/>
          </a:xfrm>
        </p:grpSpPr>
        <p:pic>
          <p:nvPicPr>
            <p:cNvPr id="4" name="Picture 3">
              <a:extLst>
                <a:ext uri="{FF2B5EF4-FFF2-40B4-BE49-F238E27FC236}">
                  <a16:creationId xmlns:a16="http://schemas.microsoft.com/office/drawing/2014/main" id="{6120FD1E-093C-41D7-85B2-68CF7E2C8842}"/>
                </a:ext>
              </a:extLst>
            </p:cNvPr>
            <p:cNvPicPr>
              <a:picLocks noChangeAspect="1"/>
            </p:cNvPicPr>
            <p:nvPr/>
          </p:nvPicPr>
          <p:blipFill>
            <a:blip r:embed="rId6"/>
            <a:stretch>
              <a:fillRect/>
            </a:stretch>
          </p:blipFill>
          <p:spPr>
            <a:xfrm>
              <a:off x="10395800" y="944735"/>
              <a:ext cx="1167087" cy="1077311"/>
            </a:xfrm>
            <a:prstGeom prst="rect">
              <a:avLst/>
            </a:prstGeom>
          </p:spPr>
        </p:pic>
        <p:sp>
          <p:nvSpPr>
            <p:cNvPr id="52" name="TextBox 51">
              <a:extLst>
                <a:ext uri="{FF2B5EF4-FFF2-40B4-BE49-F238E27FC236}">
                  <a16:creationId xmlns:a16="http://schemas.microsoft.com/office/drawing/2014/main" id="{16AC3CC9-FFAD-4812-8684-C83A52A6CDE2}"/>
                </a:ext>
              </a:extLst>
            </p:cNvPr>
            <p:cNvSpPr txBox="1"/>
            <p:nvPr/>
          </p:nvSpPr>
          <p:spPr>
            <a:xfrm>
              <a:off x="9998447" y="2081513"/>
              <a:ext cx="2036343" cy="276999"/>
            </a:xfrm>
            <a:prstGeom prst="rect">
              <a:avLst/>
            </a:prstGeom>
            <a:noFill/>
          </p:spPr>
          <p:txBody>
            <a:bodyPr wrap="square">
              <a:spAutoFit/>
            </a:bodyPr>
            <a:lstStyle/>
            <a:p>
              <a:pPr algn="ctr"/>
              <a:r>
                <a:rPr lang="en-US" sz="1200" dirty="0"/>
                <a:t>2010: ceres</a:t>
              </a:r>
            </a:p>
          </p:txBody>
        </p:sp>
      </p:grpSp>
      <p:sp>
        <p:nvSpPr>
          <p:cNvPr id="7" name="Slide Number Placeholder 6">
            <a:extLst>
              <a:ext uri="{FF2B5EF4-FFF2-40B4-BE49-F238E27FC236}">
                <a16:creationId xmlns:a16="http://schemas.microsoft.com/office/drawing/2014/main" id="{1FE2429D-DB2D-4BDC-A46D-BE953DC68CDF}"/>
              </a:ext>
            </a:extLst>
          </p:cNvPr>
          <p:cNvSpPr>
            <a:spLocks noGrp="1"/>
          </p:cNvSpPr>
          <p:nvPr>
            <p:ph type="sldNum" sz="quarter" idx="12"/>
          </p:nvPr>
        </p:nvSpPr>
        <p:spPr/>
        <p:txBody>
          <a:bodyPr/>
          <a:lstStyle/>
          <a:p>
            <a:fld id="{16DBD0CC-423F-4B58-AFF5-83B6DD233671}" type="slidenum">
              <a:rPr lang="en-IL" smtClean="0"/>
              <a:t>5</a:t>
            </a:fld>
            <a:endParaRPr lang="en-IL" dirty="0"/>
          </a:p>
        </p:txBody>
      </p:sp>
      <p:grpSp>
        <p:nvGrpSpPr>
          <p:cNvPr id="3" name="Group 2">
            <a:extLst>
              <a:ext uri="{FF2B5EF4-FFF2-40B4-BE49-F238E27FC236}">
                <a16:creationId xmlns:a16="http://schemas.microsoft.com/office/drawing/2014/main" id="{3F596FEC-FEE4-49A1-9E0D-9FF8E5D579C7}"/>
              </a:ext>
            </a:extLst>
          </p:cNvPr>
          <p:cNvGrpSpPr/>
          <p:nvPr/>
        </p:nvGrpSpPr>
        <p:grpSpPr>
          <a:xfrm>
            <a:off x="3084421" y="2581833"/>
            <a:ext cx="5959112" cy="2676684"/>
            <a:chOff x="3084421" y="4066272"/>
            <a:chExt cx="5959112" cy="2676684"/>
          </a:xfrm>
        </p:grpSpPr>
        <p:pic>
          <p:nvPicPr>
            <p:cNvPr id="10" name="Picture 9">
              <a:extLst>
                <a:ext uri="{FF2B5EF4-FFF2-40B4-BE49-F238E27FC236}">
                  <a16:creationId xmlns:a16="http://schemas.microsoft.com/office/drawing/2014/main" id="{507B2462-4B0B-4B52-A0C1-EA6448217C0B}"/>
                </a:ext>
              </a:extLst>
            </p:cNvPr>
            <p:cNvPicPr>
              <a:picLocks noChangeAspect="1"/>
            </p:cNvPicPr>
            <p:nvPr/>
          </p:nvPicPr>
          <p:blipFill>
            <a:blip r:embed="rId7"/>
            <a:stretch>
              <a:fillRect/>
            </a:stretch>
          </p:blipFill>
          <p:spPr>
            <a:xfrm>
              <a:off x="3084421" y="4066272"/>
              <a:ext cx="5697609" cy="2069891"/>
            </a:xfrm>
            <a:prstGeom prst="rect">
              <a:avLst/>
            </a:prstGeom>
          </p:spPr>
        </p:pic>
        <p:sp>
          <p:nvSpPr>
            <p:cNvPr id="13" name="TextBox 12">
              <a:extLst>
                <a:ext uri="{FF2B5EF4-FFF2-40B4-BE49-F238E27FC236}">
                  <a16:creationId xmlns:a16="http://schemas.microsoft.com/office/drawing/2014/main" id="{488975CD-6493-4000-903A-1DC57B7F419A}"/>
                </a:ext>
              </a:extLst>
            </p:cNvPr>
            <p:cNvSpPr txBox="1"/>
            <p:nvPr/>
          </p:nvSpPr>
          <p:spPr>
            <a:xfrm>
              <a:off x="3377110" y="6096625"/>
              <a:ext cx="5666423" cy="646331"/>
            </a:xfrm>
            <a:prstGeom prst="rect">
              <a:avLst/>
            </a:prstGeom>
            <a:noFill/>
          </p:spPr>
          <p:txBody>
            <a:bodyPr wrap="none" rtlCol="0">
              <a:spAutoFit/>
            </a:bodyPr>
            <a:lstStyle/>
            <a:p>
              <a:pPr algn="ctr"/>
              <a:r>
                <a:rPr lang="en-US" sz="1200" dirty="0"/>
                <a:t>2016: Past, Present, and Future of Simultaneous Localization And Mapping: Towards the</a:t>
              </a:r>
            </a:p>
            <a:p>
              <a:pPr algn="ctr"/>
              <a:r>
                <a:rPr lang="en-US" sz="1200" dirty="0"/>
                <a:t>Robust-Perception Age</a:t>
              </a:r>
              <a:br>
                <a:rPr lang="en-US" sz="1200" dirty="0"/>
              </a:br>
              <a:r>
                <a:rPr lang="en-US" sz="1200" dirty="0">
                  <a:solidFill>
                    <a:schemeClr val="bg2">
                      <a:lumMod val="50000"/>
                    </a:schemeClr>
                  </a:solidFill>
                </a:rPr>
                <a:t>(DOI: 10.1109/TRO.2016.2624754)</a:t>
              </a:r>
              <a:endParaRPr lang="en-IL" sz="1200" dirty="0">
                <a:solidFill>
                  <a:schemeClr val="bg2">
                    <a:lumMod val="50000"/>
                  </a:schemeClr>
                </a:solidFill>
              </a:endParaRPr>
            </a:p>
          </p:txBody>
        </p:sp>
      </p:grpSp>
      <p:sp>
        <p:nvSpPr>
          <p:cNvPr id="29" name="TextBox 28">
            <a:extLst>
              <a:ext uri="{FF2B5EF4-FFF2-40B4-BE49-F238E27FC236}">
                <a16:creationId xmlns:a16="http://schemas.microsoft.com/office/drawing/2014/main" id="{5449101D-E2F1-4721-8066-4713CE08BCF3}"/>
              </a:ext>
            </a:extLst>
          </p:cNvPr>
          <p:cNvSpPr txBox="1"/>
          <p:nvPr/>
        </p:nvSpPr>
        <p:spPr>
          <a:xfrm>
            <a:off x="3377110" y="5631597"/>
            <a:ext cx="6445526" cy="646331"/>
          </a:xfrm>
          <a:prstGeom prst="rect">
            <a:avLst/>
          </a:prstGeom>
          <a:noFill/>
        </p:spPr>
        <p:txBody>
          <a:bodyPr wrap="square">
            <a:spAutoFit/>
          </a:bodyPr>
          <a:lstStyle/>
          <a:p>
            <a:r>
              <a:rPr lang="en-US" i="1" dirty="0"/>
              <a:t>“…including semantic in-formation in SLAM is in its infancy, and, contrary to metric SLAM, it still lacks a cohesive formulation”</a:t>
            </a:r>
            <a:endParaRPr lang="en-IL" i="1" dirty="0"/>
          </a:p>
        </p:txBody>
      </p:sp>
    </p:spTree>
    <p:extLst>
      <p:ext uri="{BB962C8B-B14F-4D97-AF65-F5344CB8AC3E}">
        <p14:creationId xmlns:p14="http://schemas.microsoft.com/office/powerpoint/2010/main" val="301986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545836"/>
            <a:chOff x="169708" y="392850"/>
            <a:chExt cx="1757212"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2014-2015</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Object Detection using Deep Neural Networks </a:t>
              </a:r>
            </a:p>
          </p:txBody>
        </p:sp>
      </p:grpSp>
      <p:grpSp>
        <p:nvGrpSpPr>
          <p:cNvPr id="15" name="Group 14">
            <a:extLst>
              <a:ext uri="{FF2B5EF4-FFF2-40B4-BE49-F238E27FC236}">
                <a16:creationId xmlns:a16="http://schemas.microsoft.com/office/drawing/2014/main" id="{6F828A49-A98A-43B7-ACCA-FF51A15A1196}"/>
              </a:ext>
            </a:extLst>
          </p:cNvPr>
          <p:cNvGrpSpPr/>
          <p:nvPr/>
        </p:nvGrpSpPr>
        <p:grpSpPr>
          <a:xfrm>
            <a:off x="2945723" y="3759386"/>
            <a:ext cx="4034030" cy="3185148"/>
            <a:chOff x="6687128" y="3509374"/>
            <a:chExt cx="4034030" cy="3185148"/>
          </a:xfrm>
        </p:grpSpPr>
        <p:pic>
          <p:nvPicPr>
            <p:cNvPr id="13" name="Picture 12">
              <a:extLst>
                <a:ext uri="{FF2B5EF4-FFF2-40B4-BE49-F238E27FC236}">
                  <a16:creationId xmlns:a16="http://schemas.microsoft.com/office/drawing/2014/main" id="{EB841325-864F-495D-A612-CF19E308B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75969" y="3509374"/>
              <a:ext cx="3256349" cy="2435750"/>
            </a:xfrm>
            <a:prstGeom prst="rect">
              <a:avLst/>
            </a:prstGeom>
          </p:spPr>
        </p:pic>
        <p:sp>
          <p:nvSpPr>
            <p:cNvPr id="14" name="TextBox 13">
              <a:extLst>
                <a:ext uri="{FF2B5EF4-FFF2-40B4-BE49-F238E27FC236}">
                  <a16:creationId xmlns:a16="http://schemas.microsoft.com/office/drawing/2014/main" id="{AF0BF605-34ED-4856-A2A3-EAC5D714B751}"/>
                </a:ext>
              </a:extLst>
            </p:cNvPr>
            <p:cNvSpPr txBox="1"/>
            <p:nvPr/>
          </p:nvSpPr>
          <p:spPr>
            <a:xfrm>
              <a:off x="6687128" y="5863525"/>
              <a:ext cx="4034030" cy="830997"/>
            </a:xfrm>
            <a:prstGeom prst="rect">
              <a:avLst/>
            </a:prstGeom>
            <a:noFill/>
          </p:spPr>
          <p:txBody>
            <a:bodyPr wrap="square" rtlCol="0">
              <a:spAutoFit/>
            </a:bodyPr>
            <a:lstStyle/>
            <a:p>
              <a:pPr algn="ctr"/>
              <a:r>
                <a:rPr lang="en-US" sz="1200" dirty="0"/>
                <a:t>2016: SLAM with Objects using a </a:t>
              </a:r>
              <a:r>
                <a:rPr lang="en-US" sz="1200" dirty="0" err="1"/>
                <a:t>Nonparamteric</a:t>
              </a:r>
              <a:r>
                <a:rPr lang="en-US" sz="1200" dirty="0"/>
                <a:t> Pose Graph</a:t>
              </a:r>
              <a:br>
                <a:rPr lang="en-US" sz="1200" dirty="0"/>
              </a:br>
              <a:r>
                <a:rPr lang="en-US" sz="1200" dirty="0" err="1">
                  <a:solidFill>
                    <a:schemeClr val="bg2">
                      <a:lumMod val="50000"/>
                    </a:schemeClr>
                  </a:solidFill>
                </a:rPr>
                <a:t>Beipeng</a:t>
              </a:r>
              <a:r>
                <a:rPr lang="en-US" sz="1200" dirty="0">
                  <a:solidFill>
                    <a:schemeClr val="bg2">
                      <a:lumMod val="50000"/>
                    </a:schemeClr>
                  </a:solidFill>
                </a:rPr>
                <a:t> Mu, Shih-Yuan Liu, Liam Paull, John Leonard, Jonathan P. How</a:t>
              </a:r>
              <a:endParaRPr lang="en-IL" sz="1200" dirty="0">
                <a:solidFill>
                  <a:schemeClr val="bg2">
                    <a:lumMod val="50000"/>
                  </a:schemeClr>
                </a:solidFill>
              </a:endParaRPr>
            </a:p>
            <a:p>
              <a:pPr algn="ctr"/>
              <a:endParaRPr lang="en-US" sz="1200" dirty="0"/>
            </a:p>
          </p:txBody>
        </p:sp>
      </p:grpSp>
      <p:grpSp>
        <p:nvGrpSpPr>
          <p:cNvPr id="17" name="Group 16">
            <a:extLst>
              <a:ext uri="{FF2B5EF4-FFF2-40B4-BE49-F238E27FC236}">
                <a16:creationId xmlns:a16="http://schemas.microsoft.com/office/drawing/2014/main" id="{B955883B-2218-4880-B67E-AAFED3FC93E3}"/>
              </a:ext>
            </a:extLst>
          </p:cNvPr>
          <p:cNvGrpSpPr/>
          <p:nvPr/>
        </p:nvGrpSpPr>
        <p:grpSpPr>
          <a:xfrm>
            <a:off x="7067431" y="3965309"/>
            <a:ext cx="4473888" cy="2609893"/>
            <a:chOff x="6687129" y="3795448"/>
            <a:chExt cx="4034030" cy="2609893"/>
          </a:xfrm>
        </p:grpSpPr>
        <p:pic>
          <p:nvPicPr>
            <p:cNvPr id="18" name="Picture 17">
              <a:extLst>
                <a:ext uri="{FF2B5EF4-FFF2-40B4-BE49-F238E27FC236}">
                  <a16:creationId xmlns:a16="http://schemas.microsoft.com/office/drawing/2014/main" id="{885AD9F5-9C66-4ECE-851C-E26D1FAB95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16355" y="3795448"/>
              <a:ext cx="3401361" cy="2148228"/>
            </a:xfrm>
            <a:prstGeom prst="rect">
              <a:avLst/>
            </a:prstGeom>
          </p:spPr>
        </p:pic>
        <p:sp>
          <p:nvSpPr>
            <p:cNvPr id="19" name="TextBox 18">
              <a:extLst>
                <a:ext uri="{FF2B5EF4-FFF2-40B4-BE49-F238E27FC236}">
                  <a16:creationId xmlns:a16="http://schemas.microsoft.com/office/drawing/2014/main" id="{53683728-AB4D-4A4D-8030-EAF973F44093}"/>
                </a:ext>
              </a:extLst>
            </p:cNvPr>
            <p:cNvSpPr txBox="1"/>
            <p:nvPr/>
          </p:nvSpPr>
          <p:spPr>
            <a:xfrm>
              <a:off x="6687129" y="5943676"/>
              <a:ext cx="4034030" cy="461665"/>
            </a:xfrm>
            <a:prstGeom prst="rect">
              <a:avLst/>
            </a:prstGeom>
            <a:noFill/>
          </p:spPr>
          <p:txBody>
            <a:bodyPr wrap="square" rtlCol="0">
              <a:spAutoFit/>
            </a:bodyPr>
            <a:lstStyle/>
            <a:p>
              <a:pPr algn="ctr"/>
              <a:r>
                <a:rPr lang="en-US" sz="1200" dirty="0"/>
                <a:t>2017: Probabilistic Data Association for Semantic SLAM</a:t>
              </a:r>
              <a:br>
                <a:rPr lang="en-US" sz="1200" dirty="0"/>
              </a:br>
              <a:r>
                <a:rPr lang="en-US" sz="1200" dirty="0">
                  <a:solidFill>
                    <a:schemeClr val="bg2">
                      <a:lumMod val="50000"/>
                    </a:schemeClr>
                  </a:solidFill>
                </a:rPr>
                <a:t>Sean L. Bowman, Nikolay </a:t>
              </a:r>
              <a:r>
                <a:rPr lang="en-US" sz="1200" dirty="0" err="1">
                  <a:solidFill>
                    <a:schemeClr val="bg2">
                      <a:lumMod val="50000"/>
                    </a:schemeClr>
                  </a:solidFill>
                </a:rPr>
                <a:t>Atanasov</a:t>
              </a:r>
              <a:r>
                <a:rPr lang="en-US" sz="1200" dirty="0">
                  <a:solidFill>
                    <a:schemeClr val="bg2">
                      <a:lumMod val="50000"/>
                    </a:schemeClr>
                  </a:solidFill>
                </a:rPr>
                <a:t>, Kostas </a:t>
              </a:r>
              <a:r>
                <a:rPr lang="en-US" sz="1200" dirty="0" err="1">
                  <a:solidFill>
                    <a:schemeClr val="bg2">
                      <a:lumMod val="50000"/>
                    </a:schemeClr>
                  </a:solidFill>
                </a:rPr>
                <a:t>Daniilidis</a:t>
              </a:r>
              <a:r>
                <a:rPr lang="en-US" sz="1200" dirty="0">
                  <a:solidFill>
                    <a:schemeClr val="bg2">
                      <a:lumMod val="50000"/>
                    </a:schemeClr>
                  </a:solidFill>
                </a:rPr>
                <a:t>, George J. Papas</a:t>
              </a:r>
              <a:endParaRPr lang="en-IL" sz="1200" dirty="0">
                <a:solidFill>
                  <a:schemeClr val="bg2">
                    <a:lumMod val="50000"/>
                  </a:schemeClr>
                </a:solidFill>
              </a:endParaRPr>
            </a:p>
          </p:txBody>
        </p:sp>
      </p:grpSp>
      <p:grpSp>
        <p:nvGrpSpPr>
          <p:cNvPr id="48" name="Group 47">
            <a:extLst>
              <a:ext uri="{FF2B5EF4-FFF2-40B4-BE49-F238E27FC236}">
                <a16:creationId xmlns:a16="http://schemas.microsoft.com/office/drawing/2014/main" id="{57085596-4B3D-4E92-8F3B-A2E3B324D986}"/>
              </a:ext>
            </a:extLst>
          </p:cNvPr>
          <p:cNvGrpSpPr/>
          <p:nvPr/>
        </p:nvGrpSpPr>
        <p:grpSpPr>
          <a:xfrm>
            <a:off x="588534" y="3759386"/>
            <a:ext cx="1848749" cy="1807905"/>
            <a:chOff x="115090" y="4394823"/>
            <a:chExt cx="1848749" cy="1807905"/>
          </a:xfrm>
        </p:grpSpPr>
        <p:sp>
          <p:nvSpPr>
            <p:cNvPr id="10" name="TextBox 9">
              <a:extLst>
                <a:ext uri="{FF2B5EF4-FFF2-40B4-BE49-F238E27FC236}">
                  <a16:creationId xmlns:a16="http://schemas.microsoft.com/office/drawing/2014/main" id="{E77A422D-D323-431A-8191-63F0151D796B}"/>
                </a:ext>
              </a:extLst>
            </p:cNvPr>
            <p:cNvSpPr txBox="1"/>
            <p:nvPr/>
          </p:nvSpPr>
          <p:spPr>
            <a:xfrm>
              <a:off x="177237" y="4879289"/>
              <a:ext cx="1786602" cy="1323439"/>
            </a:xfrm>
            <a:prstGeom prst="rect">
              <a:avLst/>
            </a:prstGeom>
            <a:noFill/>
          </p:spPr>
          <p:txBody>
            <a:bodyPr wrap="square" rtlCol="0">
              <a:spAutoFit/>
            </a:bodyPr>
            <a:lstStyle/>
            <a:p>
              <a:pPr algn="ctr"/>
              <a:r>
                <a:rPr lang="en-US" sz="1600" dirty="0"/>
                <a:t>Semantic SLAM</a:t>
              </a:r>
            </a:p>
            <a:p>
              <a:pPr algn="ctr"/>
              <a:r>
                <a:rPr lang="en-US" sz="1600" dirty="0"/>
                <a:t>With graph optimization and data association in back end</a:t>
              </a:r>
              <a:endParaRPr lang="en-IL" sz="1600" dirty="0"/>
            </a:p>
          </p:txBody>
        </p:sp>
        <p:sp>
          <p:nvSpPr>
            <p:cNvPr id="45" name="TextBox 44">
              <a:extLst>
                <a:ext uri="{FF2B5EF4-FFF2-40B4-BE49-F238E27FC236}">
                  <a16:creationId xmlns:a16="http://schemas.microsoft.com/office/drawing/2014/main" id="{CDFE549B-4917-426D-8AF1-9E0E059F8EEE}"/>
                </a:ext>
              </a:extLst>
            </p:cNvPr>
            <p:cNvSpPr txBox="1"/>
            <p:nvPr/>
          </p:nvSpPr>
          <p:spPr>
            <a:xfrm>
              <a:off x="115090" y="4394823"/>
              <a:ext cx="1757212" cy="523220"/>
            </a:xfrm>
            <a:prstGeom prst="rect">
              <a:avLst/>
            </a:prstGeom>
            <a:noFill/>
          </p:spPr>
          <p:txBody>
            <a:bodyPr wrap="none" rtlCol="0">
              <a:spAutoFit/>
            </a:bodyPr>
            <a:lstStyle/>
            <a:p>
              <a:pPr algn="ctr"/>
              <a:r>
                <a:rPr lang="en-US" sz="2800" dirty="0"/>
                <a:t>2016-2017</a:t>
              </a:r>
              <a:endParaRPr lang="en-IL" sz="1400" dirty="0"/>
            </a:p>
          </p:txBody>
        </p:sp>
      </p:grpSp>
      <p:grpSp>
        <p:nvGrpSpPr>
          <p:cNvPr id="2" name="Group 1">
            <a:extLst>
              <a:ext uri="{FF2B5EF4-FFF2-40B4-BE49-F238E27FC236}">
                <a16:creationId xmlns:a16="http://schemas.microsoft.com/office/drawing/2014/main" id="{5D34AEDF-4C42-4E39-87F7-E7A5ABDA847B}"/>
              </a:ext>
            </a:extLst>
          </p:cNvPr>
          <p:cNvGrpSpPr/>
          <p:nvPr/>
        </p:nvGrpSpPr>
        <p:grpSpPr>
          <a:xfrm>
            <a:off x="2897204" y="534677"/>
            <a:ext cx="3890946" cy="2808683"/>
            <a:chOff x="2897204" y="534677"/>
            <a:chExt cx="3890946" cy="2808683"/>
          </a:xfrm>
        </p:grpSpPr>
        <p:pic>
          <p:nvPicPr>
            <p:cNvPr id="37" name="תמונה 3">
              <a:extLst>
                <a:ext uri="{FF2B5EF4-FFF2-40B4-BE49-F238E27FC236}">
                  <a16:creationId xmlns:a16="http://schemas.microsoft.com/office/drawing/2014/main" id="{F79B4033-8332-4D91-BD84-8E472B7D8FB8}"/>
                </a:ext>
              </a:extLst>
            </p:cNvPr>
            <p:cNvPicPr>
              <a:picLocks noChangeAspect="1"/>
            </p:cNvPicPr>
            <p:nvPr/>
          </p:nvPicPr>
          <p:blipFill>
            <a:blip r:embed="rId5"/>
            <a:stretch>
              <a:fillRect/>
            </a:stretch>
          </p:blipFill>
          <p:spPr>
            <a:xfrm>
              <a:off x="3078309" y="534677"/>
              <a:ext cx="3709841" cy="2277534"/>
            </a:xfrm>
            <a:prstGeom prst="rect">
              <a:avLst/>
            </a:prstGeom>
          </p:spPr>
        </p:pic>
        <p:sp>
          <p:nvSpPr>
            <p:cNvPr id="38" name="TextBox 23">
              <a:extLst>
                <a:ext uri="{FF2B5EF4-FFF2-40B4-BE49-F238E27FC236}">
                  <a16:creationId xmlns:a16="http://schemas.microsoft.com/office/drawing/2014/main" id="{A1568AF3-FE5F-4876-8CE7-BCDBA1351060}"/>
                </a:ext>
              </a:extLst>
            </p:cNvPr>
            <p:cNvSpPr txBox="1"/>
            <p:nvPr/>
          </p:nvSpPr>
          <p:spPr>
            <a:xfrm>
              <a:off x="2897204" y="2881695"/>
              <a:ext cx="3793004" cy="461665"/>
            </a:xfrm>
            <a:prstGeom prst="rect">
              <a:avLst/>
            </a:prstGeom>
            <a:noFill/>
          </p:spPr>
          <p:txBody>
            <a:bodyPr wrap="square" rtlCol="0">
              <a:spAutoFit/>
            </a:bodyPr>
            <a:lstStyle/>
            <a:p>
              <a:pPr algn="ctr"/>
              <a:r>
                <a:rPr lang="fr-FR" sz="1200" dirty="0"/>
                <a:t>2014: R-CNN</a:t>
              </a:r>
              <a:br>
                <a:rPr lang="fr-FR" sz="1200" dirty="0"/>
              </a:br>
              <a:r>
                <a:rPr lang="fr-FR" sz="1200" dirty="0">
                  <a:solidFill>
                    <a:schemeClr val="bg2">
                      <a:lumMod val="50000"/>
                    </a:schemeClr>
                  </a:solidFill>
                </a:rPr>
                <a:t>Ross </a:t>
              </a:r>
              <a:r>
                <a:rPr lang="fr-FR" sz="1200" dirty="0" err="1">
                  <a:solidFill>
                    <a:schemeClr val="bg2">
                      <a:lumMod val="50000"/>
                    </a:schemeClr>
                  </a:solidFill>
                </a:rPr>
                <a:t>Girshick</a:t>
              </a:r>
              <a:r>
                <a:rPr lang="fr-FR" sz="1200" dirty="0">
                  <a:solidFill>
                    <a:schemeClr val="bg2">
                      <a:lumMod val="50000"/>
                    </a:schemeClr>
                  </a:solidFill>
                </a:rPr>
                <a:t>, Jeff </a:t>
              </a:r>
              <a:r>
                <a:rPr lang="fr-FR" sz="1200" dirty="0" err="1">
                  <a:solidFill>
                    <a:schemeClr val="bg2">
                      <a:lumMod val="50000"/>
                    </a:schemeClr>
                  </a:solidFill>
                </a:rPr>
                <a:t>Donahue</a:t>
              </a:r>
              <a:r>
                <a:rPr lang="fr-FR" sz="1200" dirty="0">
                  <a:solidFill>
                    <a:schemeClr val="bg2">
                      <a:lumMod val="50000"/>
                    </a:schemeClr>
                  </a:solidFill>
                </a:rPr>
                <a:t>, Trevor </a:t>
              </a:r>
              <a:r>
                <a:rPr lang="fr-FR" sz="1200" dirty="0" err="1">
                  <a:solidFill>
                    <a:schemeClr val="bg2">
                      <a:lumMod val="50000"/>
                    </a:schemeClr>
                  </a:solidFill>
                </a:rPr>
                <a:t>Darrel</a:t>
              </a:r>
              <a:r>
                <a:rPr lang="fr-FR" sz="1200" dirty="0">
                  <a:solidFill>
                    <a:schemeClr val="bg2">
                      <a:lumMod val="50000"/>
                    </a:schemeClr>
                  </a:solidFill>
                </a:rPr>
                <a:t>, </a:t>
              </a:r>
              <a:r>
                <a:rPr lang="fr-FR" sz="1200" dirty="0" err="1">
                  <a:solidFill>
                    <a:schemeClr val="bg2">
                      <a:lumMod val="50000"/>
                    </a:schemeClr>
                  </a:solidFill>
                </a:rPr>
                <a:t>Jitendra</a:t>
              </a:r>
              <a:r>
                <a:rPr lang="fr-FR" sz="1200" dirty="0">
                  <a:solidFill>
                    <a:schemeClr val="bg2">
                      <a:lumMod val="50000"/>
                    </a:schemeClr>
                  </a:solidFill>
                </a:rPr>
                <a:t> Malik</a:t>
              </a:r>
              <a:endParaRPr lang="en-IL" sz="1200" dirty="0">
                <a:solidFill>
                  <a:schemeClr val="bg2">
                    <a:lumMod val="50000"/>
                  </a:schemeClr>
                </a:solidFill>
              </a:endParaRPr>
            </a:p>
          </p:txBody>
        </p:sp>
      </p:grpSp>
      <p:grpSp>
        <p:nvGrpSpPr>
          <p:cNvPr id="4" name="Group 3">
            <a:extLst>
              <a:ext uri="{FF2B5EF4-FFF2-40B4-BE49-F238E27FC236}">
                <a16:creationId xmlns:a16="http://schemas.microsoft.com/office/drawing/2014/main" id="{1DCED627-633B-41C6-AEB3-C7CED5BE4F63}"/>
              </a:ext>
            </a:extLst>
          </p:cNvPr>
          <p:cNvGrpSpPr/>
          <p:nvPr/>
        </p:nvGrpSpPr>
        <p:grpSpPr>
          <a:xfrm>
            <a:off x="7239581" y="480365"/>
            <a:ext cx="4129587" cy="2873991"/>
            <a:chOff x="7239582" y="463588"/>
            <a:chExt cx="4129587" cy="2873991"/>
          </a:xfrm>
        </p:grpSpPr>
        <p:pic>
          <p:nvPicPr>
            <p:cNvPr id="39" name="תמונה 7">
              <a:extLst>
                <a:ext uri="{FF2B5EF4-FFF2-40B4-BE49-F238E27FC236}">
                  <a16:creationId xmlns:a16="http://schemas.microsoft.com/office/drawing/2014/main" id="{C767D540-F8EB-4B63-AFE4-F5EB020F482D}"/>
                </a:ext>
              </a:extLst>
            </p:cNvPr>
            <p:cNvPicPr>
              <a:picLocks noChangeAspect="1"/>
            </p:cNvPicPr>
            <p:nvPr/>
          </p:nvPicPr>
          <p:blipFill>
            <a:blip r:embed="rId6"/>
            <a:stretch>
              <a:fillRect/>
            </a:stretch>
          </p:blipFill>
          <p:spPr>
            <a:xfrm>
              <a:off x="7745086" y="463588"/>
              <a:ext cx="3126298" cy="2400076"/>
            </a:xfrm>
            <a:prstGeom prst="rect">
              <a:avLst/>
            </a:prstGeom>
          </p:spPr>
        </p:pic>
        <p:sp>
          <p:nvSpPr>
            <p:cNvPr id="52" name="TextBox 23">
              <a:extLst>
                <a:ext uri="{FF2B5EF4-FFF2-40B4-BE49-F238E27FC236}">
                  <a16:creationId xmlns:a16="http://schemas.microsoft.com/office/drawing/2014/main" id="{B35C8227-9FE9-4BEA-9EDB-E11590769CDC}"/>
                </a:ext>
              </a:extLst>
            </p:cNvPr>
            <p:cNvSpPr txBox="1"/>
            <p:nvPr/>
          </p:nvSpPr>
          <p:spPr>
            <a:xfrm>
              <a:off x="7239582" y="2875914"/>
              <a:ext cx="4129587" cy="461665"/>
            </a:xfrm>
            <a:prstGeom prst="rect">
              <a:avLst/>
            </a:prstGeom>
            <a:noFill/>
          </p:spPr>
          <p:txBody>
            <a:bodyPr wrap="square" rtlCol="0">
              <a:spAutoFit/>
            </a:bodyPr>
            <a:lstStyle/>
            <a:p>
              <a:pPr algn="ctr"/>
              <a:r>
                <a:rPr lang="fr-FR" sz="1200" dirty="0"/>
                <a:t>2015: </a:t>
              </a:r>
              <a:r>
                <a:rPr lang="en-US" sz="1200" dirty="0"/>
                <a:t>You Only Look Once (YOLO)</a:t>
              </a:r>
              <a:br>
                <a:rPr lang="en-US" sz="1200" dirty="0"/>
              </a:br>
              <a:r>
                <a:rPr lang="en-US" sz="1200" dirty="0">
                  <a:solidFill>
                    <a:schemeClr val="bg2">
                      <a:lumMod val="50000"/>
                    </a:schemeClr>
                  </a:solidFill>
                </a:rPr>
                <a:t>Joseph Redmon, Santosh </a:t>
              </a:r>
              <a:r>
                <a:rPr lang="en-US" sz="1200" dirty="0" err="1">
                  <a:solidFill>
                    <a:schemeClr val="bg2">
                      <a:lumMod val="50000"/>
                    </a:schemeClr>
                  </a:solidFill>
                </a:rPr>
                <a:t>Divvala</a:t>
              </a:r>
              <a:r>
                <a:rPr lang="en-US" sz="1200" dirty="0">
                  <a:solidFill>
                    <a:schemeClr val="bg2">
                      <a:lumMod val="50000"/>
                    </a:schemeClr>
                  </a:solidFill>
                </a:rPr>
                <a:t>, Ross </a:t>
              </a:r>
              <a:r>
                <a:rPr lang="en-US" sz="1200" dirty="0" err="1">
                  <a:solidFill>
                    <a:schemeClr val="bg2">
                      <a:lumMod val="50000"/>
                    </a:schemeClr>
                  </a:solidFill>
                </a:rPr>
                <a:t>Girshick</a:t>
              </a:r>
              <a:r>
                <a:rPr lang="en-US" sz="1200" dirty="0">
                  <a:solidFill>
                    <a:schemeClr val="bg2">
                      <a:lumMod val="50000"/>
                    </a:schemeClr>
                  </a:solidFill>
                </a:rPr>
                <a:t>, Ali Farhadi</a:t>
              </a:r>
              <a:endParaRPr lang="en-IL" sz="1200" dirty="0">
                <a:solidFill>
                  <a:schemeClr val="bg2">
                    <a:lumMod val="50000"/>
                  </a:schemeClr>
                </a:solidFill>
              </a:endParaRPr>
            </a:p>
          </p:txBody>
        </p:sp>
      </p:grpSp>
      <p:sp>
        <p:nvSpPr>
          <p:cNvPr id="3" name="Slide Number Placeholder 2">
            <a:extLst>
              <a:ext uri="{FF2B5EF4-FFF2-40B4-BE49-F238E27FC236}">
                <a16:creationId xmlns:a16="http://schemas.microsoft.com/office/drawing/2014/main" id="{74D38D73-2AD2-4B52-9619-2E66896DC323}"/>
              </a:ext>
            </a:extLst>
          </p:cNvPr>
          <p:cNvSpPr>
            <a:spLocks noGrp="1"/>
          </p:cNvSpPr>
          <p:nvPr>
            <p:ph type="sldNum" sz="quarter" idx="12"/>
          </p:nvPr>
        </p:nvSpPr>
        <p:spPr>
          <a:xfrm>
            <a:off x="8625968" y="6492875"/>
            <a:ext cx="2743200" cy="365125"/>
          </a:xfrm>
        </p:spPr>
        <p:txBody>
          <a:bodyPr/>
          <a:lstStyle/>
          <a:p>
            <a:fld id="{16DBD0CC-423F-4B58-AFF5-83B6DD233671}" type="slidenum">
              <a:rPr lang="en-IL" smtClean="0"/>
              <a:t>6</a:t>
            </a:fld>
            <a:endParaRPr lang="en-IL"/>
          </a:p>
        </p:txBody>
      </p:sp>
    </p:spTree>
    <p:extLst>
      <p:ext uri="{BB962C8B-B14F-4D97-AF65-F5344CB8AC3E}">
        <p14:creationId xmlns:p14="http://schemas.microsoft.com/office/powerpoint/2010/main" val="184890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or: Elbow 41">
            <a:extLst>
              <a:ext uri="{FF2B5EF4-FFF2-40B4-BE49-F238E27FC236}">
                <a16:creationId xmlns:a16="http://schemas.microsoft.com/office/drawing/2014/main" id="{111172E3-9EDE-41F8-A0C9-503EDDE89336}"/>
              </a:ext>
            </a:extLst>
          </p:cNvPr>
          <p:cNvCxnSpPr>
            <a:cxnSpLocks/>
            <a:stCxn id="13" idx="2"/>
            <a:endCxn id="43" idx="0"/>
          </p:cNvCxnSpPr>
          <p:nvPr/>
        </p:nvCxnSpPr>
        <p:spPr>
          <a:xfrm rot="16200000" flipH="1">
            <a:off x="7212579" y="-518433"/>
            <a:ext cx="568162" cy="322669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B2C9E8F-8D0E-4600-B4FC-2BA4428D3545}"/>
              </a:ext>
            </a:extLst>
          </p:cNvPr>
          <p:cNvSpPr/>
          <p:nvPr/>
        </p:nvSpPr>
        <p:spPr>
          <a:xfrm>
            <a:off x="768870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a:t>
            </a:r>
            <a:endParaRPr lang="en-IL" dirty="0"/>
          </a:p>
        </p:txBody>
      </p:sp>
      <p:sp>
        <p:nvSpPr>
          <p:cNvPr id="45" name="Rectangle 44">
            <a:extLst>
              <a:ext uri="{FF2B5EF4-FFF2-40B4-BE49-F238E27FC236}">
                <a16:creationId xmlns:a16="http://schemas.microsoft.com/office/drawing/2014/main" id="{0E41A9A1-E8A1-443A-BD8A-654FECA01562}"/>
              </a:ext>
            </a:extLst>
          </p:cNvPr>
          <p:cNvSpPr/>
          <p:nvPr/>
        </p:nvSpPr>
        <p:spPr>
          <a:xfrm>
            <a:off x="114633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a:t>
            </a:r>
            <a:endParaRPr lang="en-IL" dirty="0"/>
          </a:p>
        </p:txBody>
      </p:sp>
      <p:cxnSp>
        <p:nvCxnSpPr>
          <p:cNvPr id="46" name="Connector: Elbow 45">
            <a:extLst>
              <a:ext uri="{FF2B5EF4-FFF2-40B4-BE49-F238E27FC236}">
                <a16:creationId xmlns:a16="http://schemas.microsoft.com/office/drawing/2014/main" id="{AD61EC29-8094-4BA0-BC5D-91531C19F94D}"/>
              </a:ext>
            </a:extLst>
          </p:cNvPr>
          <p:cNvCxnSpPr>
            <a:cxnSpLocks/>
            <a:stCxn id="13" idx="2"/>
            <a:endCxn id="45" idx="0"/>
          </p:cNvCxnSpPr>
          <p:nvPr/>
        </p:nvCxnSpPr>
        <p:spPr>
          <a:xfrm rot="5400000">
            <a:off x="3941394" y="-562928"/>
            <a:ext cx="568162" cy="331568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FEB644F-CD2B-4918-A8F3-7271C1FB0463}"/>
              </a:ext>
            </a:extLst>
          </p:cNvPr>
          <p:cNvPicPr>
            <a:picLocks noChangeAspect="1"/>
          </p:cNvPicPr>
          <p:nvPr/>
        </p:nvPicPr>
        <p:blipFill>
          <a:blip r:embed="rId2"/>
          <a:stretch>
            <a:fillRect/>
          </a:stretch>
        </p:blipFill>
        <p:spPr>
          <a:xfrm>
            <a:off x="7484165" y="2040496"/>
            <a:ext cx="4419600" cy="676275"/>
          </a:xfrm>
          <a:prstGeom prst="rect">
            <a:avLst/>
          </a:prstGeom>
        </p:spPr>
      </p:pic>
      <p:pic>
        <p:nvPicPr>
          <p:cNvPr id="58" name="Picture 57">
            <a:extLst>
              <a:ext uri="{FF2B5EF4-FFF2-40B4-BE49-F238E27FC236}">
                <a16:creationId xmlns:a16="http://schemas.microsoft.com/office/drawing/2014/main" id="{58F071D1-B88B-43F6-B213-B109B61D0A87}"/>
              </a:ext>
            </a:extLst>
          </p:cNvPr>
          <p:cNvPicPr>
            <a:picLocks noChangeAspect="1"/>
          </p:cNvPicPr>
          <p:nvPr/>
        </p:nvPicPr>
        <p:blipFill rotWithShape="1">
          <a:blip r:embed="rId3"/>
          <a:srcRect b="55059"/>
          <a:stretch/>
        </p:blipFill>
        <p:spPr>
          <a:xfrm>
            <a:off x="288235" y="2102538"/>
            <a:ext cx="4505325" cy="552193"/>
          </a:xfrm>
          <a:prstGeom prst="rect">
            <a:avLst/>
          </a:prstGeom>
        </p:spPr>
      </p:pic>
      <p:sp>
        <p:nvSpPr>
          <p:cNvPr id="13" name="TextBox 12">
            <a:extLst>
              <a:ext uri="{FF2B5EF4-FFF2-40B4-BE49-F238E27FC236}">
                <a16:creationId xmlns:a16="http://schemas.microsoft.com/office/drawing/2014/main" id="{4B5DD13C-EF63-42D3-A53A-ACD4935CE469}"/>
              </a:ext>
            </a:extLst>
          </p:cNvPr>
          <p:cNvSpPr txBox="1"/>
          <p:nvPr/>
        </p:nvSpPr>
        <p:spPr>
          <a:xfrm>
            <a:off x="3988931" y="441499"/>
            <a:ext cx="3788768" cy="369332"/>
          </a:xfrm>
          <a:prstGeom prst="rect">
            <a:avLst/>
          </a:prstGeom>
          <a:noFill/>
          <a:ln w="57150">
            <a:solidFill>
              <a:schemeClr val="tx1"/>
            </a:solidFill>
          </a:ln>
        </p:spPr>
        <p:txBody>
          <a:bodyPr wrap="square" rtlCol="0">
            <a:spAutoFit/>
          </a:bodyPr>
          <a:lstStyle>
            <a:defPPr>
              <a:defRPr lang="en-IL"/>
            </a:defPPr>
          </a:lstStyle>
          <a:p>
            <a:pPr algn="ctr"/>
            <a:r>
              <a:rPr lang="en-US" dirty="0"/>
              <a:t>Where to solve association?</a:t>
            </a:r>
            <a:endParaRPr lang="en-IL" dirty="0"/>
          </a:p>
        </p:txBody>
      </p:sp>
      <p:pic>
        <p:nvPicPr>
          <p:cNvPr id="27" name="Picture 26">
            <a:extLst>
              <a:ext uri="{FF2B5EF4-FFF2-40B4-BE49-F238E27FC236}">
                <a16:creationId xmlns:a16="http://schemas.microsoft.com/office/drawing/2014/main" id="{87E03726-235E-462D-977B-C922EC4CB19E}"/>
              </a:ext>
            </a:extLst>
          </p:cNvPr>
          <p:cNvPicPr>
            <a:picLocks noChangeAspect="1"/>
          </p:cNvPicPr>
          <p:nvPr/>
        </p:nvPicPr>
        <p:blipFill rotWithShape="1">
          <a:blip r:embed="rId4"/>
          <a:srcRect t="59485"/>
          <a:stretch/>
        </p:blipFill>
        <p:spPr>
          <a:xfrm>
            <a:off x="434886" y="2826084"/>
            <a:ext cx="4722884" cy="1809381"/>
          </a:xfrm>
          <a:prstGeom prst="rect">
            <a:avLst/>
          </a:prstGeom>
        </p:spPr>
      </p:pic>
      <p:pic>
        <p:nvPicPr>
          <p:cNvPr id="28" name="Picture 27">
            <a:extLst>
              <a:ext uri="{FF2B5EF4-FFF2-40B4-BE49-F238E27FC236}">
                <a16:creationId xmlns:a16="http://schemas.microsoft.com/office/drawing/2014/main" id="{365AF4CB-5BC7-4C73-A234-64B1C071DCDB}"/>
              </a:ext>
            </a:extLst>
          </p:cNvPr>
          <p:cNvPicPr>
            <a:picLocks noChangeAspect="1"/>
          </p:cNvPicPr>
          <p:nvPr/>
        </p:nvPicPr>
        <p:blipFill rotWithShape="1">
          <a:blip r:embed="rId3"/>
          <a:srcRect t="51273"/>
          <a:stretch/>
        </p:blipFill>
        <p:spPr>
          <a:xfrm>
            <a:off x="417338" y="4917193"/>
            <a:ext cx="4505325" cy="598725"/>
          </a:xfrm>
          <a:prstGeom prst="rect">
            <a:avLst/>
          </a:prstGeom>
        </p:spPr>
      </p:pic>
      <p:pic>
        <p:nvPicPr>
          <p:cNvPr id="33" name="Picture 32">
            <a:extLst>
              <a:ext uri="{FF2B5EF4-FFF2-40B4-BE49-F238E27FC236}">
                <a16:creationId xmlns:a16="http://schemas.microsoft.com/office/drawing/2014/main" id="{57BF4DA6-0851-465F-A10C-CD183E0BB9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0465" y="5406302"/>
            <a:ext cx="3439069" cy="1352507"/>
          </a:xfrm>
          <a:prstGeom prst="rect">
            <a:avLst/>
          </a:prstGeom>
        </p:spPr>
      </p:pic>
      <p:pic>
        <p:nvPicPr>
          <p:cNvPr id="25" name="Picture 24">
            <a:extLst>
              <a:ext uri="{FF2B5EF4-FFF2-40B4-BE49-F238E27FC236}">
                <a16:creationId xmlns:a16="http://schemas.microsoft.com/office/drawing/2014/main" id="{A44D90E9-6E29-4A97-8797-8DCBFFCC8FBE}"/>
              </a:ext>
            </a:extLst>
          </p:cNvPr>
          <p:cNvPicPr>
            <a:picLocks noChangeAspect="1"/>
          </p:cNvPicPr>
          <p:nvPr/>
        </p:nvPicPr>
        <p:blipFill>
          <a:blip r:embed="rId6"/>
          <a:stretch>
            <a:fillRect/>
          </a:stretch>
        </p:blipFill>
        <p:spPr>
          <a:xfrm>
            <a:off x="6096000" y="2826082"/>
            <a:ext cx="6028011" cy="1999729"/>
          </a:xfrm>
          <a:prstGeom prst="rect">
            <a:avLst/>
          </a:prstGeom>
        </p:spPr>
      </p:pic>
      <p:sp>
        <p:nvSpPr>
          <p:cNvPr id="40" name="TextBox 39">
            <a:extLst>
              <a:ext uri="{FF2B5EF4-FFF2-40B4-BE49-F238E27FC236}">
                <a16:creationId xmlns:a16="http://schemas.microsoft.com/office/drawing/2014/main" id="{50DD4520-8DF6-45C8-A5FD-1DD13B9DA99C}"/>
              </a:ext>
            </a:extLst>
          </p:cNvPr>
          <p:cNvSpPr txBox="1"/>
          <p:nvPr/>
        </p:nvSpPr>
        <p:spPr>
          <a:xfrm>
            <a:off x="6465871" y="4917193"/>
            <a:ext cx="5288268" cy="276999"/>
          </a:xfrm>
          <a:prstGeom prst="rect">
            <a:avLst/>
          </a:prstGeom>
          <a:noFill/>
        </p:spPr>
        <p:txBody>
          <a:bodyPr wrap="square">
            <a:spAutoFit/>
          </a:bodyPr>
          <a:lstStyle/>
          <a:p>
            <a:r>
              <a:rPr lang="en-IL" sz="1200" dirty="0"/>
              <a:t>https://www.youtube.com/watch?v=ssupiMpUU20&amp;t=40s&amp;ab_channel=YidongDu</a:t>
            </a:r>
          </a:p>
        </p:txBody>
      </p:sp>
      <p:sp>
        <p:nvSpPr>
          <p:cNvPr id="31" name="Slide Number Placeholder 30">
            <a:extLst>
              <a:ext uri="{FF2B5EF4-FFF2-40B4-BE49-F238E27FC236}">
                <a16:creationId xmlns:a16="http://schemas.microsoft.com/office/drawing/2014/main" id="{103F00BB-4B5A-4400-98A3-1178AB2A34B6}"/>
              </a:ext>
            </a:extLst>
          </p:cNvPr>
          <p:cNvSpPr>
            <a:spLocks noGrp="1"/>
          </p:cNvSpPr>
          <p:nvPr>
            <p:ph type="sldNum" sz="quarter" idx="12"/>
          </p:nvPr>
        </p:nvSpPr>
        <p:spPr/>
        <p:txBody>
          <a:bodyPr/>
          <a:lstStyle/>
          <a:p>
            <a:fld id="{16DBD0CC-423F-4B58-AFF5-83B6DD233671}" type="slidenum">
              <a:rPr lang="en-IL" smtClean="0"/>
              <a:t>7</a:t>
            </a:fld>
            <a:endParaRPr lang="en-IL"/>
          </a:p>
        </p:txBody>
      </p:sp>
    </p:spTree>
    <p:extLst>
      <p:ext uri="{BB962C8B-B14F-4D97-AF65-F5344CB8AC3E}">
        <p14:creationId xmlns:p14="http://schemas.microsoft.com/office/powerpoint/2010/main" val="145882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5DA6F1-8B78-47CC-9377-3DFDE6FF278B}"/>
              </a:ext>
            </a:extLst>
          </p:cNvPr>
          <p:cNvPicPr>
            <a:picLocks noChangeAspect="1"/>
          </p:cNvPicPr>
          <p:nvPr/>
        </p:nvPicPr>
        <p:blipFill>
          <a:blip r:embed="rId2"/>
          <a:stretch>
            <a:fillRect/>
          </a:stretch>
        </p:blipFill>
        <p:spPr>
          <a:xfrm>
            <a:off x="667311" y="695576"/>
            <a:ext cx="10635487" cy="4870337"/>
          </a:xfrm>
          <a:prstGeom prst="rect">
            <a:avLst/>
          </a:prstGeom>
        </p:spPr>
      </p:pic>
      <p:sp>
        <p:nvSpPr>
          <p:cNvPr id="2" name="Slide Number Placeholder 1">
            <a:extLst>
              <a:ext uri="{FF2B5EF4-FFF2-40B4-BE49-F238E27FC236}">
                <a16:creationId xmlns:a16="http://schemas.microsoft.com/office/drawing/2014/main" id="{9DFB2C2E-7F07-4A7C-B537-0293DABBC72D}"/>
              </a:ext>
            </a:extLst>
          </p:cNvPr>
          <p:cNvSpPr>
            <a:spLocks noGrp="1"/>
          </p:cNvSpPr>
          <p:nvPr>
            <p:ph type="sldNum" sz="quarter" idx="12"/>
          </p:nvPr>
        </p:nvSpPr>
        <p:spPr/>
        <p:txBody>
          <a:bodyPr/>
          <a:lstStyle/>
          <a:p>
            <a:fld id="{16DBD0CC-423F-4B58-AFF5-83B6DD233671}" type="slidenum">
              <a:rPr lang="en-IL" smtClean="0"/>
              <a:t>8</a:t>
            </a:fld>
            <a:endParaRPr lang="en-IL"/>
          </a:p>
        </p:txBody>
      </p:sp>
    </p:spTree>
    <p:extLst>
      <p:ext uri="{BB962C8B-B14F-4D97-AF65-F5344CB8AC3E}">
        <p14:creationId xmlns:p14="http://schemas.microsoft.com/office/powerpoint/2010/main" val="2252789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5073E23-80E3-4A7D-A087-D2721D20021C}"/>
              </a:ext>
            </a:extLst>
          </p:cNvPr>
          <p:cNvGrpSpPr/>
          <p:nvPr/>
        </p:nvGrpSpPr>
        <p:grpSpPr>
          <a:xfrm>
            <a:off x="1497593" y="508881"/>
            <a:ext cx="9196813" cy="1323439"/>
            <a:chOff x="2216727" y="1801091"/>
            <a:chExt cx="9196813" cy="1323439"/>
          </a:xfrm>
        </p:grpSpPr>
        <p:sp>
          <p:nvSpPr>
            <p:cNvPr id="5" name="TextBox 4">
              <a:extLst>
                <a:ext uri="{FF2B5EF4-FFF2-40B4-BE49-F238E27FC236}">
                  <a16:creationId xmlns:a16="http://schemas.microsoft.com/office/drawing/2014/main" id="{7F4CDCE2-06E1-4C6A-BF71-1ABBB58072E4}"/>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6" name="TextBox 5">
              <a:extLst>
                <a:ext uri="{FF2B5EF4-FFF2-40B4-BE49-F238E27FC236}">
                  <a16:creationId xmlns:a16="http://schemas.microsoft.com/office/drawing/2014/main" id="{4F6A94EA-8DCB-479B-ABD4-343474410A4A}"/>
                </a:ext>
              </a:extLst>
            </p:cNvPr>
            <p:cNvSpPr txBox="1"/>
            <p:nvPr/>
          </p:nvSpPr>
          <p:spPr>
            <a:xfrm>
              <a:off x="3288146" y="2385866"/>
              <a:ext cx="6766083"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Jonathan P. How</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C25DDB66-57DB-4205-BFEF-8E9C178DC6F8}"/>
                </a:ext>
              </a:extLst>
            </p:cNvPr>
            <p:cNvSpPr txBox="1"/>
            <p:nvPr/>
          </p:nvSpPr>
          <p:spPr>
            <a:xfrm>
              <a:off x="5721927" y="2755198"/>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pic>
        <p:nvPicPr>
          <p:cNvPr id="9" name="Picture 8">
            <a:extLst>
              <a:ext uri="{FF2B5EF4-FFF2-40B4-BE49-F238E27FC236}">
                <a16:creationId xmlns:a16="http://schemas.microsoft.com/office/drawing/2014/main" id="{68E7AE83-8134-4F33-A025-3D4146151C56}"/>
              </a:ext>
            </a:extLst>
          </p:cNvPr>
          <p:cNvPicPr>
            <a:picLocks noChangeAspect="1"/>
          </p:cNvPicPr>
          <p:nvPr/>
        </p:nvPicPr>
        <p:blipFill>
          <a:blip r:embed="rId3"/>
          <a:stretch>
            <a:fillRect/>
          </a:stretch>
        </p:blipFill>
        <p:spPr>
          <a:xfrm>
            <a:off x="506457" y="2938907"/>
            <a:ext cx="4889633" cy="1613660"/>
          </a:xfrm>
          <a:prstGeom prst="rect">
            <a:avLst/>
          </a:prstGeom>
        </p:spPr>
      </p:pic>
      <p:pic>
        <p:nvPicPr>
          <p:cNvPr id="11" name="Picture 10">
            <a:extLst>
              <a:ext uri="{FF2B5EF4-FFF2-40B4-BE49-F238E27FC236}">
                <a16:creationId xmlns:a16="http://schemas.microsoft.com/office/drawing/2014/main" id="{AB2BFD13-EED4-45F6-B880-EB5C3538EF0B}"/>
              </a:ext>
            </a:extLst>
          </p:cNvPr>
          <p:cNvPicPr>
            <a:picLocks noChangeAspect="1"/>
          </p:cNvPicPr>
          <p:nvPr/>
        </p:nvPicPr>
        <p:blipFill>
          <a:blip r:embed="rId4"/>
          <a:stretch>
            <a:fillRect/>
          </a:stretch>
        </p:blipFill>
        <p:spPr>
          <a:xfrm>
            <a:off x="1235373" y="4679432"/>
            <a:ext cx="3442051" cy="1936682"/>
          </a:xfrm>
          <a:prstGeom prst="rect">
            <a:avLst/>
          </a:prstGeom>
        </p:spPr>
      </p:pic>
      <p:pic>
        <p:nvPicPr>
          <p:cNvPr id="13" name="Picture 12">
            <a:extLst>
              <a:ext uri="{FF2B5EF4-FFF2-40B4-BE49-F238E27FC236}">
                <a16:creationId xmlns:a16="http://schemas.microsoft.com/office/drawing/2014/main" id="{98429113-6567-496E-A97F-1E7EB0A11763}"/>
              </a:ext>
            </a:extLst>
          </p:cNvPr>
          <p:cNvPicPr>
            <a:picLocks noChangeAspect="1"/>
          </p:cNvPicPr>
          <p:nvPr/>
        </p:nvPicPr>
        <p:blipFill>
          <a:blip r:embed="rId5"/>
          <a:stretch>
            <a:fillRect/>
          </a:stretch>
        </p:blipFill>
        <p:spPr>
          <a:xfrm>
            <a:off x="6530880" y="2938063"/>
            <a:ext cx="5154663" cy="633412"/>
          </a:xfrm>
          <a:prstGeom prst="rect">
            <a:avLst/>
          </a:prstGeom>
        </p:spPr>
      </p:pic>
      <p:pic>
        <p:nvPicPr>
          <p:cNvPr id="15" name="Picture 14">
            <a:extLst>
              <a:ext uri="{FF2B5EF4-FFF2-40B4-BE49-F238E27FC236}">
                <a16:creationId xmlns:a16="http://schemas.microsoft.com/office/drawing/2014/main" id="{847061F3-2CD8-451C-B751-DBD77E80E8DF}"/>
              </a:ext>
            </a:extLst>
          </p:cNvPr>
          <p:cNvPicPr>
            <a:picLocks noChangeAspect="1"/>
          </p:cNvPicPr>
          <p:nvPr/>
        </p:nvPicPr>
        <p:blipFill>
          <a:blip r:embed="rId6"/>
          <a:stretch>
            <a:fillRect/>
          </a:stretch>
        </p:blipFill>
        <p:spPr>
          <a:xfrm>
            <a:off x="6452177" y="3736448"/>
            <a:ext cx="5233366" cy="57901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08E7BE-80BD-4C68-BC39-FED49BE7CC03}"/>
                  </a:ext>
                </a:extLst>
              </p:cNvPr>
              <p:cNvSpPr txBox="1"/>
              <p:nvPr/>
            </p:nvSpPr>
            <p:spPr>
              <a:xfrm>
                <a:off x="7400809" y="4551962"/>
                <a:ext cx="3821815" cy="4737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𝑘</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𝐶𝑎𝑡𝑒𝑔𝑜𝑟𝑖𝑐𝑎𝑙</m:t>
                      </m:r>
                      <m:r>
                        <a:rPr lang="en-US" sz="2400" b="0" i="1" smtClean="0">
                          <a:latin typeface="Cambria Math" panose="02040503050406030204" pitchFamily="18" charset="0"/>
                        </a:rPr>
                        <m:t>(</m:t>
                      </m:r>
                      <m:r>
                        <a:rPr lang="en-US" sz="2400" b="0" i="1" smtClean="0">
                          <a:latin typeface="Cambria Math" panose="02040503050406030204" pitchFamily="18" charset="0"/>
                        </a:rPr>
                        <m:t>𝐶𝑙𝑎𝑠𝑠𝑒𝑠</m:t>
                      </m:r>
                      <m:r>
                        <a:rPr lang="en-US" sz="2400" b="0" i="1" smtClean="0">
                          <a:latin typeface="Cambria Math" panose="02040503050406030204" pitchFamily="18" charset="0"/>
                        </a:rPr>
                        <m:t>)</m:t>
                      </m:r>
                    </m:oMath>
                  </m:oMathPara>
                </a14:m>
                <a:endParaRPr lang="en-IL" dirty="0"/>
              </a:p>
            </p:txBody>
          </p:sp>
        </mc:Choice>
        <mc:Fallback xmlns="">
          <p:sp>
            <p:nvSpPr>
              <p:cNvPr id="18" name="TextBox 17">
                <a:extLst>
                  <a:ext uri="{FF2B5EF4-FFF2-40B4-BE49-F238E27FC236}">
                    <a16:creationId xmlns:a16="http://schemas.microsoft.com/office/drawing/2014/main" id="{CC08E7BE-80BD-4C68-BC39-FED49BE7CC03}"/>
                  </a:ext>
                </a:extLst>
              </p:cNvPr>
              <p:cNvSpPr txBox="1">
                <a:spLocks noRot="1" noChangeAspect="1" noMove="1" noResize="1" noEditPoints="1" noAdjustHandles="1" noChangeArrowheads="1" noChangeShapeType="1" noTextEdit="1"/>
              </p:cNvSpPr>
              <p:nvPr/>
            </p:nvSpPr>
            <p:spPr>
              <a:xfrm>
                <a:off x="7400809" y="4551962"/>
                <a:ext cx="3821815" cy="473719"/>
              </a:xfrm>
              <a:prstGeom prst="rect">
                <a:avLst/>
              </a:prstGeom>
              <a:blipFill>
                <a:blip r:embed="rId7"/>
                <a:stretch>
                  <a:fillRect b="-18182"/>
                </a:stretch>
              </a:blipFill>
            </p:spPr>
            <p:txBody>
              <a:bodyPr/>
              <a:lstStyle/>
              <a:p>
                <a:r>
                  <a:rPr lang="en-IL">
                    <a:noFill/>
                  </a:rPr>
                  <a:t> </a:t>
                </a:r>
              </a:p>
            </p:txBody>
          </p:sp>
        </mc:Fallback>
      </mc:AlternateContent>
      <p:cxnSp>
        <p:nvCxnSpPr>
          <p:cNvPr id="21" name="Straight Arrow Connector 20">
            <a:extLst>
              <a:ext uri="{FF2B5EF4-FFF2-40B4-BE49-F238E27FC236}">
                <a16:creationId xmlns:a16="http://schemas.microsoft.com/office/drawing/2014/main" id="{322D9B71-CFCF-4DCD-AE90-F6C55A1F7443}"/>
              </a:ext>
            </a:extLst>
          </p:cNvPr>
          <p:cNvCxnSpPr>
            <a:cxnSpLocks/>
          </p:cNvCxnSpPr>
          <p:nvPr/>
        </p:nvCxnSpPr>
        <p:spPr>
          <a:xfrm flipV="1">
            <a:off x="7400809" y="5096406"/>
            <a:ext cx="243038" cy="95281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C5FCDF-81AA-4791-BADE-4B5F2D48E3CC}"/>
                  </a:ext>
                </a:extLst>
              </p:cNvPr>
              <p:cNvSpPr txBox="1"/>
              <p:nvPr/>
            </p:nvSpPr>
            <p:spPr>
              <a:xfrm>
                <a:off x="6132900" y="6130649"/>
                <a:ext cx="2744406"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𝑡</m:t>
                        </m:r>
                        <m:r>
                          <a:rPr lang="en-US" b="0" i="1" smtClean="0">
                            <a:latin typeface="Cambria Math" panose="02040503050406030204" pitchFamily="18" charset="0"/>
                          </a:rPr>
                          <m:t>h</m:t>
                        </m:r>
                      </m:sup>
                    </m:sSup>
                  </m:oMath>
                </a14:m>
                <a:r>
                  <a:rPr lang="en-US" dirty="0"/>
                  <a:t> measurement at time </a:t>
                </a:r>
                <a14:m>
                  <m:oMath xmlns:m="http://schemas.openxmlformats.org/officeDocument/2006/math">
                    <m:r>
                      <a:rPr lang="en-US" b="0" i="1" smtClean="0">
                        <a:latin typeface="Cambria Math" panose="02040503050406030204" pitchFamily="18" charset="0"/>
                      </a:rPr>
                      <m:t>𝑡</m:t>
                    </m:r>
                  </m:oMath>
                </a14:m>
                <a:endParaRPr lang="en-IL" dirty="0"/>
              </a:p>
            </p:txBody>
          </p:sp>
        </mc:Choice>
        <mc:Fallback xmlns="">
          <p:sp>
            <p:nvSpPr>
              <p:cNvPr id="23" name="TextBox 22">
                <a:extLst>
                  <a:ext uri="{FF2B5EF4-FFF2-40B4-BE49-F238E27FC236}">
                    <a16:creationId xmlns:a16="http://schemas.microsoft.com/office/drawing/2014/main" id="{A6C5FCDF-81AA-4791-BADE-4B5F2D48E3CC}"/>
                  </a:ext>
                </a:extLst>
              </p:cNvPr>
              <p:cNvSpPr txBox="1">
                <a:spLocks noRot="1" noChangeAspect="1" noMove="1" noResize="1" noEditPoints="1" noAdjustHandles="1" noChangeArrowheads="1" noChangeShapeType="1" noTextEdit="1"/>
              </p:cNvSpPr>
              <p:nvPr/>
            </p:nvSpPr>
            <p:spPr>
              <a:xfrm>
                <a:off x="6132900" y="6130649"/>
                <a:ext cx="2744406" cy="374270"/>
              </a:xfrm>
              <a:prstGeom prst="rect">
                <a:avLst/>
              </a:prstGeom>
              <a:blipFill>
                <a:blip r:embed="rId8"/>
                <a:stretch>
                  <a:fillRect t="-8197" b="-26230"/>
                </a:stretch>
              </a:blipFill>
            </p:spPr>
            <p:txBody>
              <a:bodyPr/>
              <a:lstStyle/>
              <a:p>
                <a:r>
                  <a:rPr lang="en-IL">
                    <a:noFill/>
                  </a:rPr>
                  <a:t> </a:t>
                </a:r>
              </a:p>
            </p:txBody>
          </p:sp>
        </mc:Fallback>
      </mc:AlternateContent>
      <p:sp>
        <p:nvSpPr>
          <p:cNvPr id="27" name="TextBox 26">
            <a:extLst>
              <a:ext uri="{FF2B5EF4-FFF2-40B4-BE49-F238E27FC236}">
                <a16:creationId xmlns:a16="http://schemas.microsoft.com/office/drawing/2014/main" id="{BE791F89-AD53-4C62-A26D-8190948E5A99}"/>
              </a:ext>
            </a:extLst>
          </p:cNvPr>
          <p:cNvSpPr txBox="1"/>
          <p:nvPr/>
        </p:nvSpPr>
        <p:spPr>
          <a:xfrm>
            <a:off x="1987826" y="2288822"/>
            <a:ext cx="2286973" cy="523220"/>
          </a:xfrm>
          <a:prstGeom prst="rect">
            <a:avLst/>
          </a:prstGeom>
          <a:noFill/>
        </p:spPr>
        <p:txBody>
          <a:bodyPr wrap="none" rtlCol="0">
            <a:spAutoFit/>
          </a:bodyPr>
          <a:lstStyle/>
          <a:p>
            <a:r>
              <a:rPr lang="en-US" sz="2800" dirty="0"/>
              <a:t>RGB-D camera</a:t>
            </a:r>
            <a:endParaRPr lang="en-IL" sz="2800" dirty="0"/>
          </a:p>
        </p:txBody>
      </p:sp>
      <p:sp>
        <p:nvSpPr>
          <p:cNvPr id="28" name="TextBox 27">
            <a:extLst>
              <a:ext uri="{FF2B5EF4-FFF2-40B4-BE49-F238E27FC236}">
                <a16:creationId xmlns:a16="http://schemas.microsoft.com/office/drawing/2014/main" id="{0D2ECE07-228F-4828-8A96-9B38673B96C8}"/>
              </a:ext>
            </a:extLst>
          </p:cNvPr>
          <p:cNvSpPr txBox="1"/>
          <p:nvPr/>
        </p:nvSpPr>
        <p:spPr>
          <a:xfrm>
            <a:off x="7964724" y="2371167"/>
            <a:ext cx="2382319" cy="523220"/>
          </a:xfrm>
          <a:prstGeom prst="rect">
            <a:avLst/>
          </a:prstGeom>
          <a:noFill/>
        </p:spPr>
        <p:txBody>
          <a:bodyPr wrap="none" rtlCol="0">
            <a:spAutoFit/>
          </a:bodyPr>
          <a:lstStyle/>
          <a:p>
            <a:r>
              <a:rPr lang="en-US" sz="2800" dirty="0"/>
              <a:t>Measurements</a:t>
            </a:r>
            <a:endParaRPr lang="en-IL" sz="2800" dirty="0"/>
          </a:p>
        </p:txBody>
      </p:sp>
      <p:sp>
        <p:nvSpPr>
          <p:cNvPr id="29" name="Slide Number Placeholder 28">
            <a:extLst>
              <a:ext uri="{FF2B5EF4-FFF2-40B4-BE49-F238E27FC236}">
                <a16:creationId xmlns:a16="http://schemas.microsoft.com/office/drawing/2014/main" id="{37F9D661-D44D-4068-8336-80C7DEFBAB59}"/>
              </a:ext>
            </a:extLst>
          </p:cNvPr>
          <p:cNvSpPr>
            <a:spLocks noGrp="1"/>
          </p:cNvSpPr>
          <p:nvPr>
            <p:ph type="sldNum" sz="quarter" idx="12"/>
          </p:nvPr>
        </p:nvSpPr>
        <p:spPr/>
        <p:txBody>
          <a:bodyPr/>
          <a:lstStyle/>
          <a:p>
            <a:fld id="{16DBD0CC-423F-4B58-AFF5-83B6DD233671}" type="slidenum">
              <a:rPr lang="en-IL" smtClean="0"/>
              <a:t>9</a:t>
            </a:fld>
            <a:endParaRPr lang="en-IL"/>
          </a:p>
        </p:txBody>
      </p:sp>
    </p:spTree>
    <p:extLst>
      <p:ext uri="{BB962C8B-B14F-4D97-AF65-F5344CB8AC3E}">
        <p14:creationId xmlns:p14="http://schemas.microsoft.com/office/powerpoint/2010/main" val="84505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1778</TotalTime>
  <Words>3210</Words>
  <Application>Microsoft Office PowerPoint</Application>
  <PresentationFormat>Widescreen</PresentationFormat>
  <Paragraphs>494</Paragraphs>
  <Slides>45</Slides>
  <Notes>23</Notes>
  <HiddenSlides>1</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Alon Spinner</cp:lastModifiedBy>
  <cp:revision>595</cp:revision>
  <dcterms:created xsi:type="dcterms:W3CDTF">2022-01-18T15:50:45Z</dcterms:created>
  <dcterms:modified xsi:type="dcterms:W3CDTF">2022-01-25T09:26:36Z</dcterms:modified>
</cp:coreProperties>
</file>